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79" r:id="rId93"/>
    <p:sldId id="380" r:id="rId94"/>
    <p:sldId id="381" r:id="rId95"/>
    <p:sldId id="382" r:id="rId96"/>
    <p:sldId id="383" r:id="rId97"/>
    <p:sldId id="384" r:id="rId98"/>
    <p:sldId id="385" r:id="rId99"/>
    <p:sldId id="386" r:id="rId100"/>
    <p:sldId id="387" r:id="rId101"/>
    <p:sldId id="388"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008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5495" autoAdjust="0"/>
  </p:normalViewPr>
  <p:slideViewPr>
    <p:cSldViewPr snapToGrid="0">
      <p:cViewPr varScale="1">
        <p:scale>
          <a:sx n="94" d="100"/>
          <a:sy n="94" d="100"/>
        </p:scale>
        <p:origin x="199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725C2-07D3-43A2-90D7-388025A2DFCE}" type="datetimeFigureOut">
              <a:rPr lang="zh-CN" altLang="en-US" smtClean="0"/>
              <a:t>2022/6/15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38835-5BE5-4D52-8142-A6883C4EB43E}" type="slidenum">
              <a:rPr lang="zh-CN" altLang="en-US" smtClean="0"/>
              <a:t>‹#›</a:t>
            </a:fld>
            <a:endParaRPr lang="zh-CN" altLang="en-US"/>
          </a:p>
        </p:txBody>
      </p:sp>
    </p:spTree>
    <p:extLst>
      <p:ext uri="{BB962C8B-B14F-4D97-AF65-F5344CB8AC3E}">
        <p14:creationId xmlns:p14="http://schemas.microsoft.com/office/powerpoint/2010/main" val="85357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038835-5BE5-4D52-8142-A6883C4EB43E}" type="slidenum">
              <a:rPr lang="zh-CN" altLang="en-US" smtClean="0"/>
              <a:t>44</a:t>
            </a:fld>
            <a:endParaRPr lang="zh-CN" altLang="en-US"/>
          </a:p>
        </p:txBody>
      </p:sp>
    </p:spTree>
    <p:extLst>
      <p:ext uri="{BB962C8B-B14F-4D97-AF65-F5344CB8AC3E}">
        <p14:creationId xmlns:p14="http://schemas.microsoft.com/office/powerpoint/2010/main" val="4193601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0" y="2130425"/>
            <a:ext cx="9144000" cy="1470025"/>
          </a:xfrm>
        </p:spPr>
        <p:txBody>
          <a:bodyPr/>
          <a:lstStyle>
            <a:lvl1pPr>
              <a:defRPr sz="5400" b="1">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0" y="3886200"/>
            <a:ext cx="9144000" cy="1752600"/>
          </a:xfrm>
        </p:spPr>
        <p:txBody>
          <a:bodyPr/>
          <a:lstStyle>
            <a:lvl1pPr marL="0" indent="0" algn="ctr">
              <a:buNone/>
              <a:defRPr sz="3600" b="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计算机应用技术研究所</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CFC5086-FF38-401A-8D7B-9FDB48DDA681}" type="slidenum">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fld>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49942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b="1">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lvl1pPr>
              <a:defRPr>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a:defRPr>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a:defRPr>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a:defRPr>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a:defRPr>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计算机应用技术研究所</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CFC5086-FF38-401A-8D7B-9FDB48DDA681}" type="slidenum">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fld>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31839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Only">
  <p:cSld name="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2"/>
          <p:cNvSpPr>
            <a:spLocks noGrp="1"/>
          </p:cNvSpPr>
          <p:nvPr>
            <p:ph type="dt" sz="half" idx="2"/>
          </p:nvPr>
        </p:nvSpPr>
        <p:spPr>
          <a:xfrm>
            <a:off x="457200" y="6245225"/>
            <a:ext cx="2133600" cy="476250"/>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页脚占位符 3"/>
          <p:cNvSpPr>
            <a:spLocks noGrp="1"/>
          </p:cNvSpPr>
          <p:nvPr>
            <p:ph type="ftr" sz="quarter" idx="3"/>
          </p:nvPr>
        </p:nvSpPr>
        <p:spPr>
          <a:xfrm>
            <a:off x="3124200" y="6245225"/>
            <a:ext cx="2895600" cy="476250"/>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4"/>
          <p:cNvSpPr>
            <a:spLocks noGrp="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8DACCEE-5E20-4A45-B1F7-C6DEFDFFA574}" type="slidenum">
              <a:rPr kumimoji="1" lang="en-US" altLang="zh-CN" sz="2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en-US" altLang="zh-CN" sz="20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4691850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0" y="274638"/>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smtClean="0"/>
              <a:t>单击此处编辑母版标题样式</a:t>
            </a:r>
          </a:p>
        </p:txBody>
      </p:sp>
      <p:sp>
        <p:nvSpPr>
          <p:cNvPr id="1027" name="Rectangle 3"/>
          <p:cNvSpPr>
            <a:spLocks noGrp="1"/>
          </p:cNvSpPr>
          <p:nvPr>
            <p:ph type="body"/>
          </p:nvPr>
        </p:nvSpPr>
        <p:spPr>
          <a:xfrm>
            <a:off x="0" y="1600200"/>
            <a:ext cx="91440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5"/>
          <p:cNvSpPr>
            <a:spLocks noGrp="1" noChangeArrowheads="1"/>
          </p:cNvSpPr>
          <p:nvPr>
            <p:ph type="ftr" sz="quarter" idx="3"/>
          </p:nvPr>
        </p:nvSpPr>
        <p:spPr bwMode="auto">
          <a:xfrm>
            <a:off x="0" y="6245225"/>
            <a:ext cx="91440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2000" b="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计算机应用技术研究所</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30" name="Rectangle 6"/>
          <p:cNvSpPr>
            <a:spLocks noGrp="1" noChangeArrowheads="1"/>
          </p:cNvSpPr>
          <p:nvPr>
            <p:ph type="sldNum" sz="quarter" idx="4"/>
          </p:nvPr>
        </p:nvSpPr>
        <p:spPr bwMode="auto">
          <a:xfrm>
            <a:off x="6759575"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2000" b="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CFC5086-FF38-401A-8D7B-9FDB48DDA681}" type="slidenum">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fld>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585625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b="1">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vl2pPr algn="ctr" rtl="0" eaLnBrk="0" fontAlgn="base" hangingPunct="0">
        <a:spcBef>
          <a:spcPct val="0"/>
        </a:spcBef>
        <a:spcAft>
          <a:spcPct val="0"/>
        </a:spcAft>
        <a:defRPr sz="4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algn="ctr" rtl="0" eaLnBrk="0" fontAlgn="base" hangingPunct="0">
        <a:spcBef>
          <a:spcPct val="0"/>
        </a:spcBef>
        <a:spcAft>
          <a:spcPct val="0"/>
        </a:spcAft>
        <a:defRPr sz="4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algn="ctr" rtl="0" eaLnBrk="0" fontAlgn="base" hangingPunct="0">
        <a:spcBef>
          <a:spcPct val="0"/>
        </a:spcBef>
        <a:spcAft>
          <a:spcPct val="0"/>
        </a:spcAft>
        <a:defRPr sz="4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algn="ctr" rtl="0" eaLnBrk="0" fontAlgn="base" hangingPunct="0">
        <a:spcBef>
          <a:spcPct val="0"/>
        </a:spcBef>
        <a:spcAft>
          <a:spcPct val="0"/>
        </a:spcAft>
        <a:defRPr sz="44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lgn="l" rtl="0" eaLnBrk="0" fontAlgn="base" hangingPunct="0">
        <a:spcBef>
          <a:spcPct val="20000"/>
        </a:spcBef>
        <a:spcAft>
          <a:spcPct val="0"/>
        </a:spcAft>
        <a:buChar char="–"/>
        <a:defRPr sz="28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rtl="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oleObject" Target="../embeddings/oleObject2.bin"/><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ctrTitle"/>
          </p:nvPr>
        </p:nvSpPr>
        <p:spPr>
          <a:xfrm>
            <a:off x="762000" y="1422400"/>
            <a:ext cx="7772400" cy="1143000"/>
          </a:xfrm>
        </p:spPr>
        <p:txBody>
          <a:bodyPr vert="horz" wrap="square" lIns="91440" tIns="45720" rIns="91440" bIns="45720" anchor="ctr" anchorCtr="0"/>
          <a:lstStyle/>
          <a:p>
            <a:pPr eaLnBrk="1" hangingPunct="1">
              <a:buClrTx/>
              <a:buSzTx/>
              <a:buFontTx/>
            </a:pPr>
            <a:r>
              <a:rPr lang="zh-CN" altLang="en-US" sz="5800" dirty="0">
                <a:solidFill>
                  <a:schemeClr val="tx1"/>
                </a:solidFill>
              </a:rPr>
              <a:t>第八章 输入</a:t>
            </a:r>
            <a:r>
              <a:rPr lang="en-US" altLang="zh-CN" sz="5800" dirty="0">
                <a:solidFill>
                  <a:schemeClr val="tx1"/>
                </a:solidFill>
              </a:rPr>
              <a:t>/</a:t>
            </a:r>
            <a:r>
              <a:rPr lang="zh-CN" altLang="en-US" sz="5800" dirty="0">
                <a:solidFill>
                  <a:schemeClr val="tx1"/>
                </a:solidFill>
              </a:rPr>
              <a:t>输出系统</a:t>
            </a:r>
          </a:p>
        </p:txBody>
      </p:sp>
      <p:sp>
        <p:nvSpPr>
          <p:cNvPr id="3" name="副标题 2"/>
          <p:cNvSpPr>
            <a:spLocks noGrp="1"/>
          </p:cNvSpPr>
          <p:nvPr>
            <p:ph type="subTitle" idx="1"/>
          </p:nvPr>
        </p:nvSpPr>
        <p:spPr>
          <a:xfrm>
            <a:off x="0" y="4214495"/>
            <a:ext cx="9144000" cy="1424305"/>
          </a:xfrm>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zh-CN" altLang="en-US" sz="3600" b="0" i="0" u="none" strike="noStrike" kern="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rPr>
              <a:t>计算机科学与技术系</a:t>
            </a:r>
            <a:r>
              <a:rPr kumimoji="0" lang="en-US" altLang="zh-CN" sz="3600" b="0" i="0" u="none" strike="noStrike" kern="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3600" b="0" i="0" u="none" strike="noStrike" kern="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rPr>
              <a:t>黄倩</a:t>
            </a:r>
            <a:endParaRPr kumimoji="0" lang="en-US" altLang="zh-CN" sz="3600" b="0" i="0" u="none" strike="noStrike" kern="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3600" b="0" i="0" u="none" strike="noStrike" kern="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rPr>
              <a:t>huangqian@hhu.edu.cn</a:t>
            </a:r>
            <a:endParaRPr kumimoji="0" lang="zh-CN" altLang="en-US" sz="36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493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磁表面信息读出过程</a:t>
            </a:r>
          </a:p>
        </p:txBody>
      </p:sp>
      <p:sp>
        <p:nvSpPr>
          <p:cNvPr id="1433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340" name="Picture 3" descr="磁盘读出过程"/>
          <p:cNvPicPr>
            <a:picLocks noGrp="1" noChangeAspect="1"/>
          </p:cNvPicPr>
          <p:nvPr>
            <p:ph idx="1"/>
          </p:nvPr>
        </p:nvPicPr>
        <p:blipFill>
          <a:blip r:embed="rId2"/>
          <a:srcRect/>
          <a:stretch>
            <a:fillRect/>
          </a:stretch>
        </p:blipFill>
        <p:spPr>
          <a:xfrm>
            <a:off x="80963" y="771525"/>
            <a:ext cx="8963025" cy="5753100"/>
          </a:xfrm>
        </p:spPr>
      </p:pic>
    </p:spTree>
    <p:extLst>
      <p:ext uri="{BB962C8B-B14F-4D97-AF65-F5344CB8AC3E}">
        <p14:creationId xmlns:p14="http://schemas.microsoft.com/office/powerpoint/2010/main" val="3578860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5838" y="1363663"/>
            <a:ext cx="43481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矩形 215041"/>
          <p:cNvSpPr>
            <a:spLocks noChangeArrowheads="1"/>
          </p:cNvSpPr>
          <p:nvPr/>
        </p:nvSpPr>
        <p:spPr bwMode="auto">
          <a:xfrm>
            <a:off x="179388" y="911226"/>
            <a:ext cx="414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latin typeface="微软雅黑" panose="020B0503020204020204" pitchFamily="34" charset="-122"/>
                <a:ea typeface="微软雅黑" panose="020B0503020204020204" pitchFamily="34" charset="-122"/>
              </a:rPr>
              <a:t>8.4.3 </a:t>
            </a:r>
            <a:r>
              <a:rPr lang="zh-CN" altLang="en-US" sz="2800">
                <a:solidFill>
                  <a:srgbClr val="C00000"/>
                </a:solidFill>
                <a:latin typeface="微软雅黑" panose="020B0503020204020204" pitchFamily="34" charset="-122"/>
                <a:ea typeface="微软雅黑" panose="020B0503020204020204" pitchFamily="34" charset="-122"/>
              </a:rPr>
              <a:t>基本的</a:t>
            </a:r>
            <a:r>
              <a:rPr lang="en-US" altLang="zh-CN" sz="2800">
                <a:solidFill>
                  <a:srgbClr val="C00000"/>
                </a:solidFill>
                <a:latin typeface="微软雅黑" panose="020B0503020204020204" pitchFamily="34" charset="-122"/>
                <a:ea typeface="微软雅黑" panose="020B0503020204020204" pitchFamily="34" charset="-122"/>
              </a:rPr>
              <a:t>DMA</a:t>
            </a:r>
            <a:r>
              <a:rPr lang="zh-CN" altLang="en-US" sz="2800">
                <a:solidFill>
                  <a:srgbClr val="C00000"/>
                </a:solidFill>
                <a:latin typeface="微软雅黑" panose="020B0503020204020204" pitchFamily="34" charset="-122"/>
                <a:ea typeface="微软雅黑" panose="020B0503020204020204" pitchFamily="34" charset="-122"/>
              </a:rPr>
              <a:t>控制器</a:t>
            </a:r>
          </a:p>
        </p:txBody>
      </p:sp>
      <p:sp>
        <p:nvSpPr>
          <p:cNvPr id="215044" name="文本框 215043"/>
          <p:cNvSpPr txBox="1">
            <a:spLocks noChangeArrowheads="1"/>
          </p:cNvSpPr>
          <p:nvPr/>
        </p:nvSpPr>
        <p:spPr bwMode="auto">
          <a:xfrm>
            <a:off x="323850" y="1487488"/>
            <a:ext cx="76327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3700"/>
              </a:lnSpc>
              <a:defRPr/>
            </a:pPr>
            <a:r>
              <a:rPr lang="en-US" altLang="zh-CN" sz="2400" dirty="0">
                <a:solidFill>
                  <a:srgbClr val="C00000"/>
                </a:solidFill>
                <a:latin typeface="微软雅黑" panose="020B0503020204020204" pitchFamily="34" charset="-122"/>
                <a:ea typeface="微软雅黑" panose="020B0503020204020204" pitchFamily="34" charset="-122"/>
              </a:rPr>
              <a:t>7</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DMA</a:t>
            </a:r>
            <a:r>
              <a:rPr lang="zh-CN" altLang="en-US" sz="2400" dirty="0">
                <a:solidFill>
                  <a:srgbClr val="C00000"/>
                </a:solidFill>
                <a:latin typeface="微软雅黑" panose="020B0503020204020204" pitchFamily="34" charset="-122"/>
                <a:ea typeface="微软雅黑" panose="020B0503020204020204" pitchFamily="34" charset="-122"/>
              </a:rPr>
              <a:t>工作流程</a:t>
            </a:r>
            <a:r>
              <a:rPr lang="en-US" altLang="zh-CN" sz="2400" dirty="0">
                <a:solidFill>
                  <a:srgbClr val="C00000"/>
                </a:solidFill>
                <a:latin typeface="微软雅黑" panose="020B0503020204020204" pitchFamily="34" charset="-122"/>
                <a:ea typeface="微软雅黑" panose="020B0503020204020204" pitchFamily="34" charset="-122"/>
              </a:rPr>
              <a:t>__</a:t>
            </a:r>
            <a:r>
              <a:rPr lang="zh-CN" altLang="en-US" sz="2400" dirty="0">
                <a:solidFill>
                  <a:srgbClr val="C00000"/>
                </a:solidFill>
                <a:latin typeface="微软雅黑" panose="020B0503020204020204" pitchFamily="34" charset="-122"/>
                <a:ea typeface="微软雅黑" panose="020B0503020204020204" pitchFamily="34" charset="-122"/>
              </a:rPr>
              <a:t>传送过程</a:t>
            </a:r>
          </a:p>
          <a:p>
            <a:pPr marL="285750" indent="-285750">
              <a:lnSpc>
                <a:spcPts val="37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先把内存地址送上地址总线；</a:t>
            </a:r>
          </a:p>
          <a:p>
            <a:pPr marL="285750" indent="-285750">
              <a:lnSpc>
                <a:spcPts val="37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把数据发送到数据总线； 然后</a:t>
            </a:r>
            <a:r>
              <a:rPr lang="en-US" altLang="zh-CN" sz="2000" dirty="0">
                <a:latin typeface="微软雅黑" panose="020B0503020204020204" pitchFamily="34" charset="-122"/>
                <a:ea typeface="微软雅黑" panose="020B0503020204020204" pitchFamily="34" charset="-122"/>
              </a:rPr>
              <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向内存发送一个写请求，数据经由</a:t>
            </a:r>
            <a:r>
              <a:rPr lang="en-US" altLang="zh-CN" sz="2000" dirty="0">
                <a:latin typeface="微软雅黑" panose="020B0503020204020204" pitchFamily="34" charset="-122"/>
                <a:ea typeface="微软雅黑" panose="020B0503020204020204" pitchFamily="34" charset="-122"/>
              </a:rPr>
              <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数据总线传输到内存的指定地址； </a:t>
            </a:r>
          </a:p>
          <a:p>
            <a:pPr marL="285750" indent="-285750">
              <a:lnSpc>
                <a:spcPts val="37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当</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传送结束时，</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控制器将</a:t>
            </a:r>
            <a:r>
              <a:rPr lang="en-US" altLang="zh-CN" sz="2000" dirty="0">
                <a:latin typeface="微软雅黑" panose="020B0503020204020204" pitchFamily="34" charset="-122"/>
                <a:ea typeface="微软雅黑" panose="020B0503020204020204" pitchFamily="34" charset="-122"/>
              </a:rPr>
              <a:t>HOLD</a:t>
            </a:r>
            <a:r>
              <a:rPr lang="zh-CN" altLang="en-US" sz="2000" dirty="0">
                <a:latin typeface="微软雅黑" panose="020B0503020204020204" pitchFamily="34" charset="-122"/>
                <a:ea typeface="微软雅黑" panose="020B0503020204020204" pitchFamily="34" charset="-122"/>
              </a:rPr>
              <a:t>信号变为低电平，当</a:t>
            </a:r>
            <a:r>
              <a:rPr lang="en-US" altLang="zh-CN" sz="2000" dirty="0" err="1">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检测到</a:t>
            </a:r>
            <a:r>
              <a:rPr lang="en-US" altLang="zh-CN" sz="2000" dirty="0">
                <a:latin typeface="微软雅黑" panose="020B0503020204020204" pitchFamily="34" charset="-122"/>
                <a:ea typeface="微软雅黑" panose="020B0503020204020204" pitchFamily="34" charset="-122"/>
              </a:rPr>
              <a:t>HOLD</a:t>
            </a:r>
            <a:r>
              <a:rPr lang="zh-CN" altLang="en-US" sz="2000" dirty="0">
                <a:latin typeface="微软雅黑" panose="020B0503020204020204" pitchFamily="34" charset="-122"/>
                <a:ea typeface="微软雅黑" panose="020B0503020204020204" pitchFamily="34" charset="-122"/>
              </a:rPr>
              <a:t>信号时为低电平时，自动把</a:t>
            </a:r>
            <a:r>
              <a:rPr lang="en-US" altLang="zh-CN" sz="2000" dirty="0">
                <a:latin typeface="微软雅黑" panose="020B0503020204020204" pitchFamily="34" charset="-122"/>
                <a:ea typeface="微软雅黑" panose="020B0503020204020204" pitchFamily="34" charset="-122"/>
              </a:rPr>
              <a:t>HLDA</a:t>
            </a:r>
            <a:r>
              <a:rPr lang="zh-CN" altLang="en-US" sz="2000" dirty="0">
                <a:latin typeface="微软雅黑" panose="020B0503020204020204" pitchFamily="34" charset="-122"/>
                <a:ea typeface="微软雅黑" panose="020B0503020204020204" pitchFamily="34" charset="-122"/>
              </a:rPr>
              <a:t>变为低电平。</a:t>
            </a:r>
            <a:endParaRPr lang="en-US" altLang="zh-CN" sz="2000" dirty="0">
              <a:latin typeface="微软雅黑" panose="020B0503020204020204" pitchFamily="34" charset="-122"/>
              <a:ea typeface="微软雅黑" panose="020B0503020204020204" pitchFamily="34" charset="-122"/>
            </a:endParaRPr>
          </a:p>
          <a:p>
            <a:pPr marL="285750" indent="-285750">
              <a:lnSpc>
                <a:spcPts val="37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控制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状态逻辑将内存地址计数器和字计数器 </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285750" indent="-285750">
              <a:lnSpc>
                <a:spcPts val="37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如果字计数器溢出，则发送溢出信号给中断机构。</a:t>
            </a:r>
          </a:p>
        </p:txBody>
      </p:sp>
      <p:sp>
        <p:nvSpPr>
          <p:cNvPr id="84997" name="文本框 1"/>
          <p:cNvSpPr txBox="1">
            <a:spLocks noChangeArrowheads="1"/>
          </p:cNvSpPr>
          <p:nvPr/>
        </p:nvSpPr>
        <p:spPr bwMode="auto">
          <a:xfrm>
            <a:off x="7777163" y="4389438"/>
            <a:ext cx="1014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rgbClr val="00B0F0"/>
                </a:solidFill>
              </a:rPr>
              <a:t>Cpu</a:t>
            </a:r>
            <a:r>
              <a:rPr lang="zh-CN" altLang="en-US" sz="1200">
                <a:solidFill>
                  <a:srgbClr val="00B0F0"/>
                </a:solidFill>
              </a:rPr>
              <a:t>可以接着执行指令</a:t>
            </a:r>
          </a:p>
        </p:txBody>
      </p:sp>
    </p:spTree>
    <p:extLst>
      <p:ext uri="{BB962C8B-B14F-4D97-AF65-F5344CB8AC3E}">
        <p14:creationId xmlns:p14="http://schemas.microsoft.com/office/powerpoint/2010/main" val="1292332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slide(fromBottom)">
                                      <p:cBhvr>
                                        <p:cTn id="7" dur="500"/>
                                        <p:tgtEl>
                                          <p:spTgt spid="215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5838" y="2466296"/>
            <a:ext cx="4348162"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矩形 215041"/>
          <p:cNvSpPr>
            <a:spLocks noChangeArrowheads="1"/>
          </p:cNvSpPr>
          <p:nvPr/>
        </p:nvSpPr>
        <p:spPr bwMode="auto">
          <a:xfrm>
            <a:off x="179388" y="911226"/>
            <a:ext cx="414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latin typeface="微软雅黑" panose="020B0503020204020204" pitchFamily="34" charset="-122"/>
                <a:ea typeface="微软雅黑" panose="020B0503020204020204" pitchFamily="34" charset="-122"/>
              </a:rPr>
              <a:t>8.4.3 </a:t>
            </a:r>
            <a:r>
              <a:rPr lang="zh-CN" altLang="en-US" sz="2800">
                <a:solidFill>
                  <a:srgbClr val="C00000"/>
                </a:solidFill>
                <a:latin typeface="微软雅黑" panose="020B0503020204020204" pitchFamily="34" charset="-122"/>
                <a:ea typeface="微软雅黑" panose="020B0503020204020204" pitchFamily="34" charset="-122"/>
              </a:rPr>
              <a:t>基本的</a:t>
            </a:r>
            <a:r>
              <a:rPr lang="en-US" altLang="zh-CN" sz="2800">
                <a:solidFill>
                  <a:srgbClr val="C00000"/>
                </a:solidFill>
                <a:latin typeface="微软雅黑" panose="020B0503020204020204" pitchFamily="34" charset="-122"/>
                <a:ea typeface="微软雅黑" panose="020B0503020204020204" pitchFamily="34" charset="-122"/>
              </a:rPr>
              <a:t>DMA</a:t>
            </a:r>
            <a:r>
              <a:rPr lang="zh-CN" altLang="en-US" sz="2800">
                <a:solidFill>
                  <a:srgbClr val="C00000"/>
                </a:solidFill>
                <a:latin typeface="微软雅黑" panose="020B0503020204020204" pitchFamily="34" charset="-122"/>
                <a:ea typeface="微软雅黑" panose="020B0503020204020204" pitchFamily="34" charset="-122"/>
              </a:rPr>
              <a:t>控制器</a:t>
            </a:r>
          </a:p>
        </p:txBody>
      </p:sp>
      <p:sp>
        <p:nvSpPr>
          <p:cNvPr id="215044" name="文本框 215043"/>
          <p:cNvSpPr txBox="1">
            <a:spLocks noChangeArrowheads="1"/>
          </p:cNvSpPr>
          <p:nvPr/>
        </p:nvSpPr>
        <p:spPr bwMode="auto">
          <a:xfrm>
            <a:off x="323850" y="1487488"/>
            <a:ext cx="7632700"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102870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4000"/>
              </a:lnSpc>
            </a:pPr>
            <a:r>
              <a:rPr lang="en-US" altLang="zh-CN" sz="2400" dirty="0">
                <a:solidFill>
                  <a:srgbClr val="C00000"/>
                </a:solidFill>
                <a:latin typeface="微软雅黑" panose="020B0503020204020204" pitchFamily="34" charset="-122"/>
                <a:ea typeface="微软雅黑" panose="020B0503020204020204" pitchFamily="34" charset="-122"/>
              </a:rPr>
              <a:t>7</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DMA</a:t>
            </a:r>
            <a:r>
              <a:rPr lang="zh-CN" altLang="en-US" sz="2400" dirty="0">
                <a:solidFill>
                  <a:srgbClr val="C00000"/>
                </a:solidFill>
                <a:latin typeface="微软雅黑" panose="020B0503020204020204" pitchFamily="34" charset="-122"/>
                <a:ea typeface="微软雅黑" panose="020B0503020204020204" pitchFamily="34" charset="-122"/>
              </a:rPr>
              <a:t>工作流程</a:t>
            </a:r>
            <a:r>
              <a:rPr lang="en-US" altLang="zh-CN" sz="2400" dirty="0">
                <a:solidFill>
                  <a:srgbClr val="C00000"/>
                </a:solidFill>
                <a:latin typeface="微软雅黑" panose="020B0503020204020204" pitchFamily="34" charset="-122"/>
                <a:ea typeface="微软雅黑" panose="020B0503020204020204" pitchFamily="34" charset="-122"/>
              </a:rPr>
              <a:t>__</a:t>
            </a:r>
            <a:r>
              <a:rPr lang="zh-CN" altLang="en-US" sz="2400" dirty="0">
                <a:solidFill>
                  <a:srgbClr val="C00000"/>
                </a:solidFill>
                <a:latin typeface="微软雅黑" panose="020B0503020204020204" pitchFamily="34" charset="-122"/>
                <a:ea typeface="微软雅黑" panose="020B0503020204020204" pitchFamily="34" charset="-122"/>
              </a:rPr>
              <a:t>后处理工作</a:t>
            </a:r>
          </a:p>
          <a:p>
            <a:pPr>
              <a:lnSpc>
                <a:spcPts val="4000"/>
              </a:lnSpc>
            </a:pPr>
            <a:r>
              <a:rPr lang="en-US" altLang="zh-CN" sz="2000" dirty="0">
                <a:latin typeface="微软雅黑" panose="020B0503020204020204" pitchFamily="34" charset="-122"/>
                <a:ea typeface="微软雅黑" panose="020B0503020204020204" pitchFamily="34" charset="-122"/>
              </a:rPr>
              <a:t>     DMA </a:t>
            </a:r>
            <a:r>
              <a:rPr lang="zh-CN" altLang="en-US" sz="2000" dirty="0">
                <a:latin typeface="微软雅黑" panose="020B0503020204020204" pitchFamily="34" charset="-122"/>
                <a:ea typeface="微软雅黑" panose="020B0503020204020204" pitchFamily="34" charset="-122"/>
              </a:rPr>
              <a:t>的后处理进行的工作是：一旦</a:t>
            </a:r>
            <a:r>
              <a:rPr lang="en-US" altLang="zh-CN" sz="2000" dirty="0">
                <a:latin typeface="微软雅黑" panose="020B0503020204020204" pitchFamily="34" charset="-122"/>
                <a:ea typeface="微软雅黑" panose="020B0503020204020204" pitchFamily="34" charset="-122"/>
              </a:rPr>
              <a:t>DMA </a:t>
            </a:r>
            <a:r>
              <a:rPr lang="zh-CN" altLang="en-US" sz="2000" dirty="0">
                <a:latin typeface="微软雅黑" panose="020B0503020204020204" pitchFamily="34" charset="-122"/>
                <a:ea typeface="微软雅黑" panose="020B0503020204020204" pitchFamily="34" charset="-122"/>
              </a:rPr>
              <a:t>的中断请求得到响应，</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停止主程序的执行，转去执行中断</a:t>
            </a:r>
            <a:r>
              <a:rPr lang="en-US" altLang="zh-CN" sz="2000" dirty="0">
                <a:latin typeface="微软雅黑" panose="020B0503020204020204" pitchFamily="34" charset="-122"/>
                <a:ea typeface="微软雅黑" panose="020B0503020204020204" pitchFamily="34" charset="-122"/>
              </a:rPr>
              <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服务程序做一些</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的结束处理工作。</a:t>
            </a:r>
            <a:endParaRPr lang="en-US" altLang="zh-CN" sz="2000" dirty="0">
              <a:latin typeface="微软雅黑" panose="020B0503020204020204" pitchFamily="34" charset="-122"/>
              <a:ea typeface="微软雅黑" panose="020B0503020204020204" pitchFamily="34" charset="-122"/>
            </a:endParaRPr>
          </a:p>
          <a:p>
            <a:pPr>
              <a:lnSpc>
                <a:spcPts val="4000"/>
              </a:lnSpc>
            </a:pPr>
            <a:r>
              <a:rPr lang="zh-CN" altLang="en-US" sz="2000" dirty="0">
                <a:latin typeface="微软雅黑" panose="020B0503020204020204" pitchFamily="34" charset="-122"/>
                <a:ea typeface="微软雅黑" panose="020B0503020204020204" pitchFamily="34" charset="-122"/>
              </a:rPr>
              <a:t>     这些工作包括：</a:t>
            </a:r>
            <a:endParaRPr lang="en-US" altLang="zh-CN" sz="2000" dirty="0">
              <a:latin typeface="微软雅黑" panose="020B0503020204020204" pitchFamily="34" charset="-122"/>
              <a:ea typeface="微软雅黑" panose="020B0503020204020204" pitchFamily="34" charset="-122"/>
            </a:endParaRPr>
          </a:p>
          <a:p>
            <a:pPr lvl="1">
              <a:lnSpc>
                <a:spcPts val="4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校验送入内存的数据是否正确；</a:t>
            </a:r>
            <a:endParaRPr lang="en-US" altLang="zh-CN" sz="2000" dirty="0">
              <a:latin typeface="微软雅黑" panose="020B0503020204020204" pitchFamily="34" charset="-122"/>
              <a:ea typeface="微软雅黑" panose="020B0503020204020204" pitchFamily="34" charset="-122"/>
            </a:endParaRPr>
          </a:p>
          <a:p>
            <a:pPr lvl="1">
              <a:lnSpc>
                <a:spcPts val="4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决定继续用</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方式传送下去，还是结束传送；</a:t>
            </a:r>
            <a:endParaRPr lang="en-US" altLang="zh-CN" sz="2000" dirty="0">
              <a:latin typeface="微软雅黑" panose="020B0503020204020204" pitchFamily="34" charset="-122"/>
              <a:ea typeface="微软雅黑" panose="020B0503020204020204" pitchFamily="34" charset="-122"/>
            </a:endParaRPr>
          </a:p>
          <a:p>
            <a:pPr lvl="1">
              <a:lnSpc>
                <a:spcPts val="4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测试在传送过程中是否发生了错误等。</a:t>
            </a:r>
          </a:p>
        </p:txBody>
      </p:sp>
    </p:spTree>
    <p:extLst>
      <p:ext uri="{BB962C8B-B14F-4D97-AF65-F5344CB8AC3E}">
        <p14:creationId xmlns:p14="http://schemas.microsoft.com/office/powerpoint/2010/main" val="3472654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slide(fromBottom)">
                                      <p:cBhvr>
                                        <p:cTn id="7" dur="500"/>
                                        <p:tgtEl>
                                          <p:spTgt spid="215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ChangeArrowheads="1"/>
          </p:cNvSpPr>
          <p:nvPr/>
        </p:nvSpPr>
        <p:spPr bwMode="auto">
          <a:xfrm>
            <a:off x="1743075" y="31750"/>
            <a:ext cx="6570663"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4. </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选择型和多路型</a:t>
            </a: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控制器</a:t>
            </a:r>
          </a:p>
        </p:txBody>
      </p:sp>
      <p:sp>
        <p:nvSpPr>
          <p:cNvPr id="90115" name="Text Box 5"/>
          <p:cNvSpPr txBox="1">
            <a:spLocks noChangeArrowheads="1"/>
          </p:cNvSpPr>
          <p:nvPr/>
        </p:nvSpPr>
        <p:spPr bwMode="auto">
          <a:xfrm>
            <a:off x="152400" y="914400"/>
            <a:ext cx="8812213" cy="3681730"/>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4.1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选择型</a:t>
            </a: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控制器</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b="1" dirty="0">
                <a:solidFill>
                  <a:srgbClr val="000000"/>
                </a:solidFill>
                <a:latin typeface="+mn-ea"/>
              </a:rPr>
              <a:t> </a:t>
            </a:r>
            <a:r>
              <a:rPr kumimoji="1" lang="zh-CN" altLang="en-US" sz="2400" b="1" dirty="0" smtClean="0">
                <a:solidFill>
                  <a:srgbClr val="000000"/>
                </a:solidFill>
                <a:latin typeface="+mn-ea"/>
              </a:rPr>
              <a:t>   </a:t>
            </a: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物理</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上可以连接多个设备，而逻辑上只允许连接一个设备，即在某段时间内只能为一个设备服务。</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b="1" dirty="0">
                <a:solidFill>
                  <a:srgbClr val="000000"/>
                </a:solidFill>
                <a:latin typeface="+mn-ea"/>
              </a:rPr>
              <a:t> </a:t>
            </a:r>
            <a:r>
              <a:rPr kumimoji="1" lang="zh-CN" altLang="en-US" sz="2400" b="1" dirty="0" smtClean="0">
                <a:solidFill>
                  <a:srgbClr val="000000"/>
                </a:solidFill>
                <a:latin typeface="+mn-ea"/>
              </a:rPr>
              <a:t>   </a:t>
            </a:r>
            <a:r>
              <a:rPr kumimoji="1" lang="en-US" altLang="zh-CN"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响应</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请求，初始化</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控制器（设备号、操作命令、内存起始地址、字个数），然后专为这个指定设备提供</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数据传送服务。</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b="1" dirty="0">
                <a:solidFill>
                  <a:srgbClr val="000000"/>
                </a:solidFill>
                <a:latin typeface="+mn-ea"/>
              </a:rPr>
              <a:t> </a:t>
            </a:r>
            <a:r>
              <a:rPr kumimoji="1" lang="zh-CN" altLang="en-US" sz="2400" b="1" dirty="0" smtClean="0">
                <a:solidFill>
                  <a:srgbClr val="000000"/>
                </a:solidFill>
                <a:latin typeface="+mn-ea"/>
              </a:rPr>
              <a:t>   </a:t>
            </a: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适用于</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高速</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a:t>
            </a:r>
          </a:p>
        </p:txBody>
      </p:sp>
      <p:pic>
        <p:nvPicPr>
          <p:cNvPr id="105476" name="Picture 6"/>
          <p:cNvPicPr>
            <a:picLocks noChangeAspect="1"/>
          </p:cNvPicPr>
          <p:nvPr/>
        </p:nvPicPr>
        <p:blipFill>
          <a:blip r:embed="rId2"/>
          <a:stretch>
            <a:fillRect/>
          </a:stretch>
        </p:blipFill>
        <p:spPr>
          <a:xfrm>
            <a:off x="3924300" y="3933825"/>
            <a:ext cx="4419600" cy="2628900"/>
          </a:xfrm>
          <a:prstGeom prst="rect">
            <a:avLst/>
          </a:prstGeom>
          <a:noFill/>
          <a:ln w="9525">
            <a:noFill/>
          </a:ln>
        </p:spPr>
      </p:pic>
      <p:sp>
        <p:nvSpPr>
          <p:cNvPr id="105477"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88045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3"/>
          <p:cNvSpPr txBox="1">
            <a:spLocks noChangeArrowheads="1"/>
          </p:cNvSpPr>
          <p:nvPr/>
        </p:nvSpPr>
        <p:spPr bwMode="auto">
          <a:xfrm>
            <a:off x="107950" y="914400"/>
            <a:ext cx="4851400" cy="5220970"/>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2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4.2 </a:t>
            </a:r>
            <a:r>
              <a:rPr kumimoji="1" lang="zh-CN" altLang="en-US" sz="2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多路型</a:t>
            </a:r>
            <a:r>
              <a:rPr kumimoji="1" lang="en-US" altLang="zh-CN" sz="2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控制器</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物理上可以连接多个设备，逻辑上可同时为多个设备提供</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数据传送服务。</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600" b="1" dirty="0">
                <a:solidFill>
                  <a:srgbClr val="000000"/>
                </a:solidFill>
                <a:latin typeface="+mn-ea"/>
              </a:rPr>
              <a:t> </a:t>
            </a:r>
            <a:r>
              <a:rPr kumimoji="1" lang="zh-CN" altLang="en-US" sz="2600" b="1" dirty="0" smtClean="0">
                <a:solidFill>
                  <a:srgbClr val="000000"/>
                </a:solidFill>
                <a:latin typeface="+mn-ea"/>
              </a:rPr>
              <a:t>   </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适用于</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慢速</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a:t>
            </a:r>
          </a:p>
          <a:p>
            <a:pPr marL="0" marR="0" lvl="0" indent="0" algn="l" defTabSz="914400" rtl="0" eaLnBrk="1" fontAlgn="base" latinLnBrk="0" hangingPunct="1">
              <a:lnSpc>
                <a:spcPts val="4000"/>
              </a:lnSpc>
              <a:spcBef>
                <a:spcPct val="0"/>
              </a:spcBef>
              <a:spcAft>
                <a:spcPct val="0"/>
              </a:spcAft>
              <a:buClrTx/>
              <a:buSzTx/>
              <a:buFontTx/>
              <a:buNone/>
              <a:tabLst/>
              <a:defRPr/>
            </a:pPr>
            <a:endPar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4000"/>
              </a:lnSpc>
              <a:spcBef>
                <a:spcPct val="0"/>
              </a:spcBef>
              <a:spcAft>
                <a:spcPct val="0"/>
              </a:spcAft>
              <a:buClrTx/>
              <a:buSzTx/>
              <a:buFontTx/>
              <a:buNone/>
              <a:tabLst/>
              <a:defRPr/>
            </a:pPr>
            <a:endPar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4000"/>
              </a:lnSpc>
              <a:spcBef>
                <a:spcPct val="0"/>
              </a:spcBef>
              <a:spcAft>
                <a:spcPct val="0"/>
              </a:spcAft>
              <a:buClrTx/>
              <a:buSzTx/>
              <a:buFontTx/>
              <a:buNone/>
              <a:tabLst/>
              <a:defRPr/>
            </a:pPr>
            <a:endPar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600" b="1" i="0" u="none" strike="noStrike" kern="1200" cap="none" spc="0" normalizeH="0" baseline="0" noProof="0" dirty="0">
                <a:ln>
                  <a:noFill/>
                </a:ln>
                <a:solidFill>
                  <a:srgbClr val="000000"/>
                </a:solidFill>
                <a:effectLst/>
                <a:uLnTx/>
                <a:uFillTx/>
                <a:latin typeface="Arial"/>
                <a:ea typeface="仿宋_GB2312"/>
                <a:cs typeface="仿宋_GB2312"/>
              </a:rPr>
              <a:t>（独立请求方式的多路型</a:t>
            </a:r>
            <a:r>
              <a:rPr kumimoji="1" lang="en-US" altLang="zh-CN" sz="2600" b="1" i="0" u="none" strike="noStrike" kern="1200" cap="none" spc="0" normalizeH="0" baseline="0" noProof="0" dirty="0">
                <a:ln>
                  <a:noFill/>
                </a:ln>
                <a:solidFill>
                  <a:srgbClr val="000000"/>
                </a:solidFill>
                <a:effectLst/>
                <a:uLnTx/>
                <a:uFillTx/>
                <a:latin typeface="Arial"/>
                <a:ea typeface="仿宋_GB2312"/>
                <a:cs typeface="仿宋_GB2312"/>
              </a:rPr>
              <a:t>DMA</a:t>
            </a:r>
            <a:r>
              <a:rPr kumimoji="1" lang="zh-CN" altLang="en-US" sz="2600" b="1" i="0" u="none" strike="noStrike" kern="1200" cap="none" spc="0" normalizeH="0" baseline="0" noProof="0" dirty="0">
                <a:ln>
                  <a:noFill/>
                </a:ln>
                <a:solidFill>
                  <a:srgbClr val="000000"/>
                </a:solidFill>
                <a:effectLst/>
                <a:uLnTx/>
                <a:uFillTx/>
                <a:latin typeface="Arial"/>
                <a:ea typeface="仿宋_GB2312"/>
                <a:cs typeface="仿宋_GB2312"/>
              </a:rPr>
              <a:t>控制器）</a:t>
            </a:r>
          </a:p>
        </p:txBody>
      </p:sp>
      <p:pic>
        <p:nvPicPr>
          <p:cNvPr id="106499" name="Picture 5"/>
          <p:cNvPicPr>
            <a:picLocks noChangeAspect="1"/>
          </p:cNvPicPr>
          <p:nvPr/>
        </p:nvPicPr>
        <p:blipFill>
          <a:blip r:embed="rId2"/>
          <a:stretch>
            <a:fillRect/>
          </a:stretch>
        </p:blipFill>
        <p:spPr>
          <a:xfrm>
            <a:off x="179388" y="3644583"/>
            <a:ext cx="4681537" cy="1368425"/>
          </a:xfrm>
          <a:prstGeom prst="rect">
            <a:avLst/>
          </a:prstGeom>
          <a:noFill/>
          <a:ln w="9525">
            <a:noFill/>
          </a:ln>
        </p:spPr>
      </p:pic>
      <p:pic>
        <p:nvPicPr>
          <p:cNvPr id="106500" name="Picture 6"/>
          <p:cNvPicPr>
            <a:picLocks noChangeAspect="1"/>
          </p:cNvPicPr>
          <p:nvPr/>
        </p:nvPicPr>
        <p:blipFill>
          <a:blip r:embed="rId3"/>
          <a:stretch>
            <a:fillRect/>
          </a:stretch>
        </p:blipFill>
        <p:spPr>
          <a:xfrm>
            <a:off x="4932363" y="981075"/>
            <a:ext cx="4105275" cy="5767388"/>
          </a:xfrm>
          <a:prstGeom prst="rect">
            <a:avLst/>
          </a:prstGeom>
          <a:noFill/>
          <a:ln w="9525">
            <a:noFill/>
          </a:ln>
        </p:spPr>
      </p:pic>
      <p:sp>
        <p:nvSpPr>
          <p:cNvPr id="106501"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p:cNvSpPr>
            <a:spLocks noChangeArrowheads="1"/>
          </p:cNvSpPr>
          <p:nvPr/>
        </p:nvSpPr>
        <p:spPr bwMode="auto">
          <a:xfrm>
            <a:off x="1743075" y="31750"/>
            <a:ext cx="6570663"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4. </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选择型和多路型</a:t>
            </a: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控制器</a:t>
            </a:r>
          </a:p>
        </p:txBody>
      </p:sp>
    </p:spTree>
    <p:extLst>
      <p:ext uri="{BB962C8B-B14F-4D97-AF65-F5344CB8AC3E}">
        <p14:creationId xmlns:p14="http://schemas.microsoft.com/office/powerpoint/2010/main" val="23711807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p:cNvSpPr>
            <a:spLocks noChangeArrowheads="1"/>
          </p:cNvSpPr>
          <p:nvPr/>
        </p:nvSpPr>
        <p:spPr bwMode="auto">
          <a:xfrm>
            <a:off x="2136775" y="31750"/>
            <a:ext cx="49545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和中断方式的区别</a:t>
            </a:r>
          </a:p>
        </p:txBody>
      </p:sp>
      <p:sp>
        <p:nvSpPr>
          <p:cNvPr id="8" name="Rectangle 3"/>
          <p:cNvSpPr txBox="1">
            <a:spLocks noChangeArrowheads="1"/>
          </p:cNvSpPr>
          <p:nvPr/>
        </p:nvSpPr>
        <p:spPr bwMode="auto">
          <a:xfrm>
            <a:off x="285750" y="1014413"/>
            <a:ext cx="8497888" cy="4718050"/>
          </a:xfrm>
          <a:prstGeom prst="rect">
            <a:avLst/>
          </a:prstGeom>
          <a:noFill/>
          <a:ln w="9525">
            <a:noFill/>
            <a:miter lim="800000"/>
          </a:ln>
        </p:spPr>
        <p:txBody>
          <a:bodyPr/>
          <a:lstStyle/>
          <a:p>
            <a:pPr marL="533400" marR="0" lvl="0" indent="-533400" algn="just" defTabSz="914400" rtl="0" eaLnBrk="0" fontAlgn="base" latinLnBrk="0" hangingPunct="0">
              <a:lnSpc>
                <a:spcPts val="3200"/>
              </a:lnSpc>
              <a:spcBef>
                <a:spcPts val="0"/>
              </a:spcBef>
              <a:spcAft>
                <a:spcPct val="0"/>
              </a:spcAft>
              <a:buClrTx/>
              <a:buSzTx/>
              <a:buFontTx/>
              <a:buAutoNum type="arabicParenBoth"/>
              <a:tabLst/>
              <a:defRPr/>
            </a:pPr>
            <a:r>
              <a:rPr kumimoji="1" lang="en-US" altLang="zh-CN"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方式下数据传送由硬件</a:t>
            </a:r>
            <a:r>
              <a:rPr kumimoji="1" lang="en-US" altLang="zh-CN"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控制器</a:t>
            </a:r>
            <a:r>
              <a:rPr kumimoji="1" lang="en-US" altLang="zh-CN"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完成；中断方式下，数据传送由软件（</a:t>
            </a:r>
            <a:r>
              <a:rPr kumimoji="1" lang="en-US" altLang="zh-CN"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执行中断服务程序）完成。</a:t>
            </a:r>
          </a:p>
          <a:p>
            <a:pPr marL="533400" marR="0" lvl="0" indent="-533400" algn="just" defTabSz="914400" rtl="0" eaLnBrk="0" fontAlgn="base" latinLnBrk="0" hangingPunct="0">
              <a:lnSpc>
                <a:spcPts val="3200"/>
              </a:lnSpc>
              <a:spcBef>
                <a:spcPts val="0"/>
              </a:spcBef>
              <a:spcAft>
                <a:spcPct val="0"/>
              </a:spcAft>
              <a:buClrTx/>
              <a:buSzTx/>
              <a:buFontTx/>
              <a:buAutoNum type="arabicParenBoth"/>
              <a:tabLst/>
              <a:defRPr/>
            </a:pPr>
            <a:r>
              <a:rPr kumimoji="1" lang="en-US" altLang="zh-CN"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请求的是对存储器访问，也即对总线控制权的请求，没有中止现行程序的必要；而中断请求要处理器转去执行中断服务程序，因此要中止现行程序，保存断点、现场等。</a:t>
            </a:r>
          </a:p>
          <a:p>
            <a:pPr marL="533400" marR="0" lvl="0" indent="-533400" algn="just" defTabSz="914400" rtl="0" eaLnBrk="0" fontAlgn="base" latinLnBrk="0" hangingPunct="0">
              <a:lnSpc>
                <a:spcPts val="3200"/>
              </a:lnSpc>
              <a:spcBef>
                <a:spcPts val="0"/>
              </a:spcBef>
              <a:spcAft>
                <a:spcPct val="0"/>
              </a:spcAft>
              <a:buClrTx/>
              <a:buSzTx/>
              <a:buFontTx/>
              <a:buAutoNum type="arabicParenBoth"/>
              <a:tabLst/>
              <a:defRPr/>
            </a:pP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中断除了能完成外设和主机的数据交换，还能处理异常事件；而</a:t>
            </a:r>
            <a:r>
              <a:rPr kumimoji="1" lang="en-US" altLang="zh-CN"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方式下不能处理异常事件。</a:t>
            </a:r>
          </a:p>
          <a:p>
            <a:pPr marL="533400" marR="0" lvl="0" indent="-533400" algn="just" defTabSz="914400" rtl="0" eaLnBrk="0" fontAlgn="base" latinLnBrk="0" hangingPunct="0">
              <a:lnSpc>
                <a:spcPts val="3200"/>
              </a:lnSpc>
              <a:spcBef>
                <a:spcPts val="0"/>
              </a:spcBef>
              <a:spcAft>
                <a:spcPct val="0"/>
              </a:spcAft>
              <a:buClrTx/>
              <a:buSzTx/>
              <a:buFontTx/>
              <a:buAutoNum type="arabicParenBoth"/>
              <a:tabLst/>
              <a:defRPr/>
            </a:pP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中断响应在一个指令周期结束后；而</a:t>
            </a:r>
            <a:r>
              <a:rPr kumimoji="1" lang="en-US" altLang="zh-CN"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响应是在一个总线周期后。</a:t>
            </a:r>
          </a:p>
          <a:p>
            <a:pPr marL="533400" marR="0" lvl="0" indent="-533400" algn="just" defTabSz="914400" rtl="0" eaLnBrk="0" fontAlgn="base" latinLnBrk="0" hangingPunct="0">
              <a:lnSpc>
                <a:spcPts val="3200"/>
              </a:lnSpc>
              <a:spcBef>
                <a:spcPts val="0"/>
              </a:spcBef>
              <a:spcAft>
                <a:spcPct val="0"/>
              </a:spcAft>
              <a:buClrTx/>
              <a:buSzTx/>
              <a:buFontTx/>
              <a:buAutoNum type="arabicParenBoth"/>
              <a:tabLst/>
              <a:defRPr/>
            </a:pPr>
            <a:r>
              <a:rPr kumimoji="1" lang="en-US" altLang="zh-CN"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方式用于高速设备；而中断方式用于低、慢速设备。</a:t>
            </a:r>
          </a:p>
          <a:p>
            <a:pPr marL="533400" marR="0" lvl="0" indent="-533400" algn="just" defTabSz="914400" rtl="0" eaLnBrk="0" fontAlgn="base" latinLnBrk="0" hangingPunct="0">
              <a:lnSpc>
                <a:spcPts val="3200"/>
              </a:lnSpc>
              <a:spcBef>
                <a:spcPts val="0"/>
              </a:spcBef>
              <a:spcAft>
                <a:spcPct val="0"/>
              </a:spcAft>
              <a:buClrTx/>
              <a:buSzTx/>
              <a:buFontTx/>
              <a:buAutoNum type="arabicParenBoth"/>
              <a:tabLst/>
              <a:defRPr/>
            </a:pP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 </a:t>
            </a:r>
            <a:r>
              <a:rPr kumimoji="1" lang="en-US" altLang="zh-CN"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方式下，外设与</a:t>
            </a:r>
            <a:r>
              <a:rPr kumimoji="1" lang="en-US" altLang="zh-CN"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并行度高；而中断方式下，外设与</a:t>
            </a:r>
            <a:r>
              <a:rPr kumimoji="1" lang="en-US" altLang="zh-CN"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40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并行度低。</a:t>
            </a:r>
            <a:r>
              <a:rPr kumimoji="1" lang="zh-CN" altLang="en-US" sz="240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（体现在数据传送时的并行性）</a:t>
            </a:r>
          </a:p>
        </p:txBody>
      </p:sp>
    </p:spTree>
    <p:extLst>
      <p:ext uri="{BB962C8B-B14F-4D97-AF65-F5344CB8AC3E}">
        <p14:creationId xmlns:p14="http://schemas.microsoft.com/office/powerpoint/2010/main" val="361135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3399FF"/>
                                      </p:to>
                                    </p:animClr>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3399FF"/>
                                      </p:to>
                                    </p:animClr>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3399FF"/>
                                      </p:to>
                                    </p:animClr>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3399FF"/>
                                      </p:to>
                                    </p:animClr>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blinds(horizontal)">
                                      <p:cBhvr>
                                        <p:cTn id="27"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3399FF"/>
                                      </p:to>
                                    </p:animClr>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blinds(horizontal)">
                                      <p:cBhvr>
                                        <p:cTn id="32" dur="500"/>
                                        <p:tgtEl>
                                          <p:spTgt spid="8">
                                            <p:txEl>
                                              <p:pRg st="5" end="5"/>
                                            </p:txEl>
                                          </p:spTgt>
                                        </p:tgtEl>
                                      </p:cBhvr>
                                    </p:animEffect>
                                  </p:childTnLst>
                                  <p:subTnLst>
                                    <p:animClr clrSpc="rgb" dir="cw">
                                      <p:cBhvr override="childStyle">
                                        <p:cTn dur="1" fill="hold" display="0" masterRel="nextClick" afterEffect="1"/>
                                        <p:tgtEl>
                                          <p:spTgt spid="8">
                                            <p:txEl>
                                              <p:pRg st="5" end="5"/>
                                            </p:txEl>
                                          </p:spTgt>
                                        </p:tgtEl>
                                        <p:attrNameLst>
                                          <p:attrName>ppt_c</p:attrName>
                                        </p:attrNameLst>
                                      </p:cBhvr>
                                      <p:to>
                                        <a:srgbClr val="33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p:cNvSpPr>
            <a:spLocks noChangeArrowheads="1"/>
          </p:cNvSpPr>
          <p:nvPr/>
        </p:nvSpPr>
        <p:spPr bwMode="auto">
          <a:xfrm>
            <a:off x="2136775" y="31750"/>
            <a:ext cx="5224463"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 </a:t>
            </a: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vs. </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a:t>
            </a: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搬箱子</a:t>
            </a:r>
          </a:p>
        </p:txBody>
      </p:sp>
      <p:sp>
        <p:nvSpPr>
          <p:cNvPr id="8" name="Rectangle 3"/>
          <p:cNvSpPr txBox="1">
            <a:spLocks noChangeArrowheads="1"/>
          </p:cNvSpPr>
          <p:nvPr/>
        </p:nvSpPr>
        <p:spPr bwMode="auto">
          <a:xfrm>
            <a:off x="285750" y="1014413"/>
            <a:ext cx="8497888" cy="4718050"/>
          </a:xfrm>
          <a:prstGeom prst="rect">
            <a:avLst/>
          </a:prstGeom>
          <a:noFill/>
          <a:ln w="9525">
            <a:noFill/>
            <a:miter lim="800000"/>
          </a:ln>
        </p:spPr>
        <p:txBody>
          <a:bodyPr/>
          <a:lstStyle/>
          <a:p>
            <a:pPr marL="0" marR="0" lvl="0" indent="-342900" algn="just" defTabSz="914400" rtl="0" eaLnBrk="0" fontAlgn="base" latinLnBrk="0" hangingPunct="0">
              <a:lnSpc>
                <a:spcPts val="3400"/>
              </a:lnSpc>
              <a:spcBef>
                <a:spcPts val="0"/>
              </a:spcBef>
              <a:spcAft>
                <a:spcPct val="0"/>
              </a:spcAft>
              <a:buClrTx/>
              <a:buSzTx/>
              <a:buFontTx/>
              <a:buNone/>
              <a:tabLst/>
              <a:defRPr/>
            </a:pPr>
            <a:r>
              <a:rPr kumimoji="1" lang="zh-CN" altLang="en-US" sz="2600"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Arial" panose="020B0604020202020204" pitchFamily="34" charset="0"/>
              </a:rPr>
              <a:t>想象一下：假定车间门口有一个箱子，可放</a:t>
            </a:r>
            <a:r>
              <a:rPr kumimoji="1" lang="en-US" altLang="zh-CN" sz="2600"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Arial" panose="020B0604020202020204" pitchFamily="34" charset="0"/>
              </a:rPr>
              <a:t>16</a:t>
            </a:r>
            <a:r>
              <a:rPr kumimoji="1" lang="zh-CN" altLang="en-US" sz="2600"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Arial" panose="020B0604020202020204" pitchFamily="34" charset="0"/>
              </a:rPr>
              <a:t>个零件。现在车床技工想请搬运工将车间中的一批零件运到仓库，可以有几种方法？</a:t>
            </a:r>
          </a:p>
          <a:p>
            <a:pPr marL="0" marR="0" lvl="0" indent="-342900" algn="just" defTabSz="914400" rtl="0" eaLnBrk="0" fontAlgn="base" latinLnBrk="0" hangingPunct="0">
              <a:lnSpc>
                <a:spcPts val="3400"/>
              </a:lnSpc>
              <a:spcBef>
                <a:spcPts val="0"/>
              </a:spcBef>
              <a:spcAft>
                <a:spcPct val="0"/>
              </a:spcAft>
              <a:buClrTx/>
              <a:buSzTx/>
              <a:buFontTx/>
              <a:buNone/>
              <a:tabLst/>
              <a:defRPr/>
            </a:pPr>
            <a:r>
              <a:rPr kumimoji="1" lang="zh-CN" altLang="en-US"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      中断方式：搬运工每装满一个箱子，通知车床技工准备下一批零件，然后搬运工把装满的箱子从车间运到仓库。</a:t>
            </a:r>
          </a:p>
          <a:p>
            <a:pPr marL="0" marR="0" lvl="0" indent="-342900" algn="just" defTabSz="914400" rtl="0" eaLnBrk="0" fontAlgn="base" latinLnBrk="0" hangingPunct="0">
              <a:lnSpc>
                <a:spcPts val="3400"/>
              </a:lnSpc>
              <a:spcBef>
                <a:spcPts val="0"/>
              </a:spcBef>
              <a:spcAft>
                <a:spcPct val="0"/>
              </a:spcAft>
              <a:buClrTx/>
              <a:buSzTx/>
              <a:buFontTx/>
              <a:buNone/>
              <a:tabLst/>
              <a:defRPr/>
            </a:pPr>
            <a:r>
              <a:rPr kumimoji="1" lang="en-US" altLang="zh-CN"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      DMA</a:t>
            </a:r>
            <a:r>
              <a:rPr kumimoji="1" lang="zh-CN" altLang="en-US"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方式：车床技工停下来告诉搬运工说，一次要把</a:t>
            </a:r>
            <a:r>
              <a:rPr kumimoji="1" lang="en-US" altLang="zh-CN"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8000</a:t>
            </a:r>
            <a:r>
              <a:rPr kumimoji="1" lang="zh-CN" altLang="en-US"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个零件放到仓库固定的地方，然后回到车床工作；搬运工开始分两组工作，一组从车间搬货到箱子中，另一组将箱子直接运到仓库指定地方，</a:t>
            </a:r>
            <a:r>
              <a:rPr kumimoji="1" lang="en-US" altLang="zh-CN"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8000</a:t>
            </a:r>
            <a:r>
              <a:rPr kumimoji="1" lang="zh-CN" altLang="en-US"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个零件运完后，技工停下来检查（</a:t>
            </a:r>
            <a:r>
              <a:rPr kumimoji="1" lang="en-US" altLang="zh-CN"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e.g.</a:t>
            </a:r>
            <a:r>
              <a:rPr kumimoji="1" lang="zh-CN" altLang="en-US"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仓库保管员的签收单）；然后继续下一次</a:t>
            </a:r>
            <a:r>
              <a:rPr kumimoji="1" lang="en-US" altLang="zh-CN"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8000</a:t>
            </a:r>
            <a:r>
              <a:rPr kumimoji="1" lang="zh-CN" altLang="en-US"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个零件的搬运，</a:t>
            </a:r>
            <a:r>
              <a:rPr kumimoji="1" lang="en-US" altLang="zh-CN" sz="2600" i="0" u="none" strike="noStrike" kern="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rPr>
              <a:t>……</a:t>
            </a:r>
            <a:endParaRPr kumimoji="1" lang="en-US" altLang="zh-CN" sz="260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Arial" panose="020B0604020202020204" pitchFamily="34" charset="0"/>
            </a:endParaRPr>
          </a:p>
          <a:p>
            <a:pPr marL="0" marR="0" lvl="0" indent="-342900" algn="ctr" defTabSz="914400" rtl="0" eaLnBrk="0" fontAlgn="base" latinLnBrk="0" hangingPunct="0">
              <a:lnSpc>
                <a:spcPts val="3400"/>
              </a:lnSpc>
              <a:spcBef>
                <a:spcPts val="0"/>
              </a:spcBef>
              <a:spcAft>
                <a:spcPct val="0"/>
              </a:spcAft>
              <a:buClrTx/>
              <a:buSzTx/>
              <a:buFontTx/>
              <a:buNone/>
              <a:tabLst/>
              <a:defRPr/>
            </a:pPr>
            <a:r>
              <a:rPr kumimoji="1" lang="zh-CN" altLang="en-US" sz="2600" i="0" u="none" strike="noStrike" kern="0" cap="none" spc="0" normalizeH="0" baseline="0" noProof="0" dirty="0">
                <a:ln>
                  <a:noFill/>
                </a:ln>
                <a:solidFill>
                  <a:srgbClr val="0000FF"/>
                </a:solidFill>
                <a:effectLst/>
                <a:uLnTx/>
                <a:uFillTx/>
                <a:latin typeface="Times New Roman" panose="02020603050405020304" pitchFamily="18" charset="0"/>
                <a:ea typeface="黑体" panose="02010609060101010101" pitchFamily="49" charset="-122"/>
                <a:cs typeface="Arial" panose="020B0604020202020204" pitchFamily="34" charset="0"/>
              </a:rPr>
              <a:t>上述两种方式中，哪种方式的生产效率更高？</a:t>
            </a:r>
          </a:p>
        </p:txBody>
      </p:sp>
    </p:spTree>
    <p:extLst>
      <p:ext uri="{BB962C8B-B14F-4D97-AF65-F5344CB8AC3E}">
        <p14:creationId xmlns:p14="http://schemas.microsoft.com/office/powerpoint/2010/main" val="14454959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p:cNvSpPr>
            <a:spLocks noChangeArrowheads="1"/>
          </p:cNvSpPr>
          <p:nvPr/>
        </p:nvSpPr>
        <p:spPr bwMode="auto">
          <a:xfrm>
            <a:off x="3128963" y="31750"/>
            <a:ext cx="2955925"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例：计算开销</a:t>
            </a:r>
          </a:p>
        </p:txBody>
      </p:sp>
      <p:sp>
        <p:nvSpPr>
          <p:cNvPr id="6" name="Rectangle 3"/>
          <p:cNvSpPr txBox="1">
            <a:spLocks noChangeArrowheads="1"/>
          </p:cNvSpPr>
          <p:nvPr/>
        </p:nvSpPr>
        <p:spPr bwMode="auto">
          <a:xfrm>
            <a:off x="107950" y="1084580"/>
            <a:ext cx="8809355" cy="5591175"/>
          </a:xfrm>
          <a:prstGeom prst="rect">
            <a:avLst/>
          </a:prstGeom>
          <a:noFill/>
          <a:ln w="9525">
            <a:noFill/>
            <a:miter lim="800000"/>
          </a:ln>
        </p:spPr>
        <p:txBody>
          <a:body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设处理器按</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500MHz</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的速度执行，硬盘控制器中有一个</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16B</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的数据缓存器，磁盘传输速率为</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4MB/Sec</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，在磁盘传输数据过程中，要求没有任何数据被错过，并假定</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CPU</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访存和</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DMA</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访存没有冲突。</a:t>
            </a:r>
          </a:p>
          <a:p>
            <a:pPr marL="0" marR="0" lvl="0" indent="-342900" algn="just" defTabSz="914400" rtl="0" eaLnBrk="0" fontAlgn="base" latinLnBrk="0" hangingPunct="0">
              <a:lnSpc>
                <a:spcPct val="100000"/>
              </a:lnSpc>
              <a:spcBef>
                <a:spcPts val="0"/>
              </a:spcBef>
              <a:spcAft>
                <a:spcPct val="0"/>
              </a:spcAft>
              <a:buClrTx/>
              <a:buSzTx/>
              <a:buFontTx/>
              <a:buNone/>
              <a:tabLst/>
              <a:defRPr/>
            </a:pP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）若用中断驱动</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I/O</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，每次传送的开销（包括用于中断响应和处理的时间）是</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500</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个时钟周期。如果硬盘仅用</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5%</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的时间进行传送，那么处理器用在硬盘</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I/O</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操作上所花的时间百分比（主机占用率）为多少？</a:t>
            </a:r>
          </a:p>
          <a:p>
            <a:pPr marL="0" marR="0" lvl="0" indent="-342900" algn="just" defTabSz="914400" rtl="0" eaLnBrk="0" fontAlgn="base" latinLnBrk="0" hangingPunct="0">
              <a:lnSpc>
                <a:spcPct val="100000"/>
              </a:lnSpc>
              <a:spcBef>
                <a:spcPts val="0"/>
              </a:spcBef>
              <a:spcAft>
                <a:spcPct val="0"/>
              </a:spcAft>
              <a:buClrTx/>
              <a:buSzTx/>
              <a:buFontTx/>
              <a:buNone/>
              <a:tabLst/>
              <a:defRPr/>
            </a:pP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2</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）若用</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DMA</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方式，处理器花</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1000</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个时钟进行</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DMA</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传送的初始化设置，并且在</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DMA</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完成后的中断处理需要</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500</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个时钟。如果每次</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DMA</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传送</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8000B</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的数据块，那么当硬盘进行传送的时间占</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100%</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（即：硬盘一直进行读写，并传输数据）时，处理器用在硬盘</a:t>
            </a:r>
            <a:r>
              <a:rPr kumimoji="1" lang="en-US" altLang="zh-CN"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I/O</a:t>
            </a:r>
            <a:r>
              <a:rPr kumimoji="1" lang="zh-CN" altLang="en-US" sz="2600"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操作上的时间百分比（主机占用率）为多少？</a:t>
            </a:r>
          </a:p>
        </p:txBody>
      </p:sp>
    </p:spTree>
    <p:extLst>
      <p:ext uri="{BB962C8B-B14F-4D97-AF65-F5344CB8AC3E}">
        <p14:creationId xmlns:p14="http://schemas.microsoft.com/office/powerpoint/2010/main" val="17595085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p:cNvSpPr>
            <a:spLocks noChangeArrowheads="1"/>
          </p:cNvSpPr>
          <p:nvPr/>
        </p:nvSpPr>
        <p:spPr bwMode="auto">
          <a:xfrm>
            <a:off x="3128963" y="31750"/>
            <a:ext cx="2955925"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例：计算开销</a:t>
            </a:r>
          </a:p>
        </p:txBody>
      </p:sp>
      <p:sp>
        <p:nvSpPr>
          <p:cNvPr id="5" name="Rectangle 3"/>
          <p:cNvSpPr txBox="1">
            <a:spLocks noChangeArrowheads="1"/>
          </p:cNvSpPr>
          <p:nvPr/>
        </p:nvSpPr>
        <p:spPr bwMode="auto">
          <a:xfrm>
            <a:off x="114300" y="1441133"/>
            <a:ext cx="8915400" cy="5348288"/>
          </a:xfrm>
          <a:prstGeom prst="rect">
            <a:avLst/>
          </a:prstGeom>
          <a:noFill/>
          <a:ln w="9525">
            <a:noFill/>
            <a:miter lim="800000"/>
          </a:ln>
        </p:spPr>
        <p:txBody>
          <a:bodyPr/>
          <a:lstStyle/>
          <a:p>
            <a:pPr marL="342900" marR="0" lvl="0" indent="-342900" algn="just" defTabSz="914400" rtl="0" eaLnBrk="0" fontAlgn="base" latinLnBrk="0" hangingPunct="0">
              <a:lnSpc>
                <a:spcPct val="100000"/>
              </a:lnSpc>
              <a:spcBef>
                <a:spcPct val="0"/>
              </a:spcBef>
              <a:spcAft>
                <a:spcPct val="0"/>
              </a:spcAft>
              <a:buClrTx/>
              <a:buSzTx/>
              <a:buFontTx/>
              <a:buChar char="•"/>
              <a:tabLst/>
              <a:defRPr/>
            </a:pPr>
            <a:r>
              <a:rPr kumimoji="1" lang="zh-CN" altLang="en-US" sz="2200" b="1"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中断传送：</a:t>
            </a:r>
          </a:p>
          <a:p>
            <a:pPr marL="742950" marR="0" lvl="1" indent="-285750" algn="just" defTabSz="914400" rtl="0" eaLnBrk="0" fontAlgn="base" latinLnBrk="0" hangingPunct="0">
              <a:lnSpc>
                <a:spcPct val="100000"/>
              </a:lnSpc>
              <a:spcBef>
                <a:spcPct val="0"/>
              </a:spcBef>
              <a:spcAft>
                <a:spcPct val="0"/>
              </a:spcAft>
              <a:buClrTx/>
              <a:buSzTx/>
              <a:buFontTx/>
              <a:buChar char="–"/>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硬盘每次中断，可以以</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16</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字节为单位进行传送，为保证没有任何数据被错过，应达到每秒</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4MB /16B=250k</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次中断的速度；</a:t>
            </a:r>
          </a:p>
          <a:p>
            <a:pPr marL="742950" marR="0" lvl="1" indent="-285750" algn="just" defTabSz="914400" rtl="0" eaLnBrk="0" fontAlgn="base" latinLnBrk="0" hangingPunct="0">
              <a:lnSpc>
                <a:spcPct val="100000"/>
              </a:lnSpc>
              <a:spcBef>
                <a:spcPct val="0"/>
              </a:spcBef>
              <a:spcAft>
                <a:spcPct val="0"/>
              </a:spcAft>
              <a:buClrTx/>
              <a:buSzTx/>
              <a:buFontTx/>
              <a:buChar char="–"/>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每秒钟用于中断的时钟周期数为</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250kx500=125x10</a:t>
            </a:r>
            <a:r>
              <a:rPr kumimoji="1" lang="en-US" altLang="zh-CN" sz="2200" b="0" i="0" u="none" strike="noStrike" kern="0" cap="none" spc="0" normalizeH="0" baseline="30000" noProof="0" dirty="0">
                <a:ln>
                  <a:noFill/>
                </a:ln>
                <a:solidFill>
                  <a:srgbClr val="000000"/>
                </a:solidFill>
                <a:effectLst/>
                <a:uLnTx/>
                <a:uFillTx/>
                <a:latin typeface="Arial"/>
                <a:ea typeface="黑体" panose="02010609060101010101" pitchFamily="49" charset="-122"/>
                <a:cs typeface="+mn-cs"/>
              </a:rPr>
              <a:t>6</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p>
          <a:p>
            <a:pPr marL="742950" marR="0" lvl="1" indent="-285750" algn="just" defTabSz="914400" rtl="0" eaLnBrk="0" fontAlgn="base" latinLnBrk="0" hangingPunct="0">
              <a:lnSpc>
                <a:spcPct val="100000"/>
              </a:lnSpc>
              <a:spcBef>
                <a:spcPct val="0"/>
              </a:spcBef>
              <a:spcAft>
                <a:spcPct val="0"/>
              </a:spcAft>
              <a:buClrTx/>
              <a:buSzTx/>
              <a:buFontTx/>
              <a:buChar char="–"/>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在一次数据传输中，处理器花费在</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上的时间的百分比为：</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125x10</a:t>
            </a:r>
            <a:r>
              <a:rPr kumimoji="1" lang="en-US" altLang="zh-CN" sz="2200" b="0" i="0" u="none" strike="noStrike" kern="0" cap="none" spc="0" normalizeH="0" baseline="30000" noProof="0" dirty="0">
                <a:ln>
                  <a:noFill/>
                </a:ln>
                <a:solidFill>
                  <a:srgbClr val="000000"/>
                </a:solidFill>
                <a:effectLst/>
                <a:uLnTx/>
                <a:uFillTx/>
                <a:latin typeface="Arial"/>
                <a:ea typeface="黑体" panose="02010609060101010101" pitchFamily="49" charset="-122"/>
                <a:cs typeface="+mn-cs"/>
              </a:rPr>
              <a:t>6</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/(500x10</a:t>
            </a:r>
            <a:r>
              <a:rPr kumimoji="1" lang="en-US" altLang="zh-CN" sz="2200" b="0" i="0" u="none" strike="noStrike" kern="0" cap="none" spc="0" normalizeH="0" baseline="30000" noProof="0" dirty="0">
                <a:ln>
                  <a:noFill/>
                </a:ln>
                <a:solidFill>
                  <a:srgbClr val="000000"/>
                </a:solidFill>
                <a:effectLst/>
                <a:uLnTx/>
                <a:uFillTx/>
                <a:latin typeface="Arial"/>
                <a:ea typeface="黑体" panose="02010609060101010101" pitchFamily="49" charset="-122"/>
                <a:cs typeface="+mn-cs"/>
              </a:rPr>
              <a:t>6</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)=25%</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p>
          <a:p>
            <a:pPr marL="742950" marR="0" lvl="1" indent="-285750" algn="just" defTabSz="914400" rtl="0" eaLnBrk="0" fontAlgn="base" latinLnBrk="0" hangingPunct="0">
              <a:lnSpc>
                <a:spcPct val="100000"/>
              </a:lnSpc>
              <a:spcBef>
                <a:spcPct val="0"/>
              </a:spcBef>
              <a:spcAft>
                <a:spcPct val="0"/>
              </a:spcAft>
              <a:buClrTx/>
              <a:buSzTx/>
              <a:buFontTx/>
              <a:buChar char="–"/>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假定硬盘仅用其中</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5%</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的时间来传送数据，则处理器花费在</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方面的百分比为</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25%x5%=1.25% </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p>
          <a:p>
            <a:pPr marL="342900" marR="0" lvl="0" indent="-342900" algn="just" defTabSz="914400" rtl="0" eaLnBrk="0" fontAlgn="base" latinLnBrk="0" hangingPunct="0">
              <a:lnSpc>
                <a:spcPct val="100000"/>
              </a:lnSpc>
              <a:spcBef>
                <a:spcPct val="0"/>
              </a:spcBef>
              <a:spcAft>
                <a:spcPct val="0"/>
              </a:spcAft>
              <a:buClrTx/>
              <a:buSzTx/>
              <a:buFontTx/>
              <a:buChar char="•"/>
              <a:tabLst/>
              <a:defRPr/>
            </a:pPr>
            <a:r>
              <a:rPr kumimoji="1" lang="en-US" altLang="zh-CN" sz="2200" b="1"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DMA</a:t>
            </a:r>
            <a:r>
              <a:rPr kumimoji="1" lang="zh-CN" altLang="en-US" sz="2200" b="1"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传送：</a:t>
            </a:r>
          </a:p>
          <a:p>
            <a:pPr marL="742950" marR="0" lvl="1" indent="-285750" algn="just" defTabSz="914400" rtl="0" eaLnBrk="0" fontAlgn="base" latinLnBrk="0" hangingPunct="0">
              <a:lnSpc>
                <a:spcPct val="100000"/>
              </a:lnSpc>
              <a:spcBef>
                <a:spcPct val="0"/>
              </a:spcBef>
              <a:spcAft>
                <a:spcPct val="0"/>
              </a:spcAft>
              <a:buClrTx/>
              <a:buSzTx/>
              <a:buFontTx/>
              <a:buChar char="–"/>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每次</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传送将花费</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8000B/(4MB/Sec)≈2x10</a:t>
            </a:r>
            <a:r>
              <a:rPr kumimoji="1" lang="en-US" altLang="zh-CN" sz="2200" b="0" i="0" u="none" strike="noStrike" kern="0" cap="none" spc="0" normalizeH="0" baseline="30000" noProof="0" dirty="0">
                <a:ln>
                  <a:noFill/>
                </a:ln>
                <a:solidFill>
                  <a:srgbClr val="000000"/>
                </a:solidFill>
                <a:effectLst/>
                <a:uLnTx/>
                <a:uFillTx/>
                <a:latin typeface="Arial"/>
                <a:ea typeface="黑体" panose="02010609060101010101" pitchFamily="49" charset="-122"/>
                <a:cs typeface="+mn-cs"/>
              </a:rPr>
              <a:t>-3</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秒；</a:t>
            </a:r>
          </a:p>
          <a:p>
            <a:pPr marL="742950" marR="0" lvl="1" indent="-285750" algn="just" defTabSz="914400" rtl="0" eaLnBrk="0" fontAlgn="base" latinLnBrk="0" hangingPunct="0">
              <a:lnSpc>
                <a:spcPct val="100000"/>
              </a:lnSpc>
              <a:spcBef>
                <a:spcPct val="0"/>
              </a:spcBef>
              <a:spcAft>
                <a:spcPct val="0"/>
              </a:spcAft>
              <a:buClrTx/>
              <a:buSzTx/>
              <a:buFontTx/>
              <a:buChar char="–"/>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一秒钟内有</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1/(2x10</a:t>
            </a:r>
            <a:r>
              <a:rPr kumimoji="1" lang="en-US" altLang="zh-CN" sz="2200" b="0" i="0" u="none" strike="noStrike" kern="0" cap="none" spc="0" normalizeH="0" baseline="30000" noProof="0" dirty="0">
                <a:ln>
                  <a:noFill/>
                </a:ln>
                <a:solidFill>
                  <a:srgbClr val="000000"/>
                </a:solidFill>
                <a:effectLst/>
                <a:uLnTx/>
                <a:uFillTx/>
                <a:latin typeface="Arial"/>
                <a:ea typeface="黑体" panose="02010609060101010101" pitchFamily="49" charset="-122"/>
                <a:cs typeface="+mn-cs"/>
              </a:rPr>
              <a:t>-3 </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)=500</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次</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传送；</a:t>
            </a:r>
          </a:p>
          <a:p>
            <a:pPr marL="742950" marR="0" lvl="1" indent="-285750" algn="just" defTabSz="914400" rtl="0" eaLnBrk="0" fontAlgn="base" latinLnBrk="0" hangingPunct="0">
              <a:lnSpc>
                <a:spcPct val="100000"/>
              </a:lnSpc>
              <a:spcBef>
                <a:spcPct val="0"/>
              </a:spcBef>
              <a:spcAft>
                <a:spcPct val="0"/>
              </a:spcAft>
              <a:buClrTx/>
              <a:buSzTx/>
              <a:buFontTx/>
              <a:buChar char="–"/>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如果硬盘一直在传送数据的话，处理器必须每秒钟花 </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(1000+500)x500=750x10</a:t>
            </a:r>
            <a:r>
              <a:rPr kumimoji="1" lang="en-US" altLang="zh-CN" sz="2200" b="0" i="0" u="none" strike="noStrike" kern="0" cap="none" spc="0" normalizeH="0" baseline="30000" noProof="0" dirty="0">
                <a:ln>
                  <a:noFill/>
                </a:ln>
                <a:solidFill>
                  <a:srgbClr val="000000"/>
                </a:solidFill>
                <a:effectLst/>
                <a:uLnTx/>
                <a:uFillTx/>
                <a:latin typeface="Arial"/>
                <a:ea typeface="黑体" panose="02010609060101010101" pitchFamily="49" charset="-122"/>
                <a:cs typeface="+mn-cs"/>
              </a:rPr>
              <a:t>3</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个时钟周期来为硬盘</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操作服务；</a:t>
            </a:r>
          </a:p>
          <a:p>
            <a:pPr marL="742950" marR="0" lvl="1" indent="-285750" algn="just" defTabSz="914400" rtl="0" eaLnBrk="0" fontAlgn="base" latinLnBrk="0" hangingPunct="0">
              <a:lnSpc>
                <a:spcPct val="100000"/>
              </a:lnSpc>
              <a:spcBef>
                <a:spcPct val="0"/>
              </a:spcBef>
              <a:spcAft>
                <a:spcPct val="0"/>
              </a:spcAft>
              <a:buClrTx/>
              <a:buSzTx/>
              <a:buFontTx/>
              <a:buChar char="–"/>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在硬盘</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操作上处理器花费的时间占：</a:t>
            </a:r>
          </a:p>
          <a:p>
            <a:pPr marL="342900" marR="0" lvl="0" indent="-342900" algn="just" defTabSz="914400" rtl="0" eaLnBrk="0" fontAlgn="base" latinLnBrk="0" hangingPunct="0">
              <a:lnSpc>
                <a:spcPct val="100000"/>
              </a:lnSpc>
              <a:spcBef>
                <a:spcPct val="0"/>
              </a:spcBef>
              <a:spcAft>
                <a:spcPct val="0"/>
              </a:spcAft>
              <a:buClrTx/>
              <a:buSzTx/>
              <a:buFontTx/>
              <a:buNone/>
              <a:tabLst/>
              <a:defRPr/>
            </a:pPr>
            <a:r>
              <a:rPr kumimoji="1" lang="zh-CN" altLang="en-US"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                                </a:t>
            </a:r>
            <a:r>
              <a:rPr kumimoji="1" lang="en-US" altLang="zh-CN"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750x10</a:t>
            </a:r>
            <a:r>
              <a:rPr kumimoji="1" lang="en-US" altLang="zh-CN" sz="2200" b="1" i="0" u="none" strike="noStrike" kern="0" cap="none" spc="0" normalizeH="0" baseline="30000" noProof="0" dirty="0">
                <a:ln>
                  <a:noFill/>
                </a:ln>
                <a:solidFill>
                  <a:srgbClr val="000000"/>
                </a:solidFill>
                <a:effectLst/>
                <a:uLnTx/>
                <a:uFillTx/>
                <a:latin typeface="Arial"/>
                <a:ea typeface="黑体" panose="02010609060101010101" pitchFamily="49" charset="-122"/>
                <a:cs typeface="+mn-cs"/>
              </a:rPr>
              <a:t>3</a:t>
            </a:r>
            <a:r>
              <a:rPr kumimoji="1" lang="en-US" altLang="zh-CN"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/(500x10</a:t>
            </a:r>
            <a:r>
              <a:rPr kumimoji="1" lang="en-US" altLang="zh-CN" sz="2200" b="1" i="0" u="none" strike="noStrike" kern="0" cap="none" spc="0" normalizeH="0" baseline="30000" noProof="0" dirty="0">
                <a:ln>
                  <a:noFill/>
                </a:ln>
                <a:solidFill>
                  <a:srgbClr val="000000"/>
                </a:solidFill>
                <a:effectLst/>
                <a:uLnTx/>
                <a:uFillTx/>
                <a:latin typeface="Arial"/>
                <a:ea typeface="黑体" panose="02010609060101010101" pitchFamily="49" charset="-122"/>
                <a:cs typeface="+mn-cs"/>
              </a:rPr>
              <a:t>6</a:t>
            </a:r>
            <a:r>
              <a:rPr kumimoji="1" lang="en-US" altLang="zh-CN"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)=1.5x10</a:t>
            </a:r>
            <a:r>
              <a:rPr kumimoji="1" lang="en-US" altLang="zh-CN" sz="2200" b="1" i="0" u="none" strike="noStrike" kern="0" cap="none" spc="0" normalizeH="0" baseline="30000" noProof="0" dirty="0">
                <a:ln>
                  <a:noFill/>
                </a:ln>
                <a:solidFill>
                  <a:srgbClr val="000000"/>
                </a:solidFill>
                <a:effectLst/>
                <a:uLnTx/>
                <a:uFillTx/>
                <a:latin typeface="Arial"/>
                <a:ea typeface="黑体" panose="02010609060101010101" pitchFamily="49" charset="-122"/>
                <a:cs typeface="+mn-cs"/>
              </a:rPr>
              <a:t>-3</a:t>
            </a:r>
            <a:r>
              <a:rPr kumimoji="1" lang="en-US" altLang="zh-CN"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=0.15% </a:t>
            </a:r>
            <a:r>
              <a:rPr kumimoji="1" lang="zh-CN" altLang="en-US"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p>
        </p:txBody>
      </p:sp>
      <p:sp>
        <p:nvSpPr>
          <p:cNvPr id="8" name="Text Box 4"/>
          <p:cNvSpPr txBox="1">
            <a:spLocks noChangeArrowheads="1"/>
          </p:cNvSpPr>
          <p:nvPr/>
        </p:nvSpPr>
        <p:spPr bwMode="auto">
          <a:xfrm>
            <a:off x="0" y="1026795"/>
            <a:ext cx="9144000" cy="414020"/>
          </a:xfrm>
          <a:prstGeom prst="rect">
            <a:avLst/>
          </a:prstGeom>
          <a:noFill/>
          <a:ln w="12700">
            <a:noFill/>
            <a:miter lim="800000"/>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1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一旦磁盘被启动传送，就以</a:t>
            </a:r>
            <a:r>
              <a:rPr kumimoji="1" lang="en-US" altLang="zh-CN" sz="21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4MB/s</a:t>
            </a:r>
            <a:r>
              <a:rPr kumimoji="1" lang="zh-CN" altLang="en-US" sz="21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的速度进行，主机要保证没有数据丢失！</a:t>
            </a:r>
          </a:p>
        </p:txBody>
      </p:sp>
    </p:spTree>
    <p:extLst>
      <p:ext uri="{BB962C8B-B14F-4D97-AF65-F5344CB8AC3E}">
        <p14:creationId xmlns:p14="http://schemas.microsoft.com/office/powerpoint/2010/main" val="180796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subTnLst>
                                    <p:animClr clrSpc="rgb" dir="cw">
                                      <p:cBhvr override="childStyle">
                                        <p:cTn dur="1" fill="hold" display="0" masterRel="nextClick" afterEffect="1"/>
                                        <p:tgtEl>
                                          <p:spTgt spid="5">
                                            <p:txEl>
                                              <p:pRg st="1" end="1"/>
                                            </p:txEl>
                                          </p:spTgt>
                                        </p:tgtEl>
                                        <p:attrNameLst>
                                          <p:attrName>ppt_c</p:attrName>
                                        </p:attrNameLst>
                                      </p:cBhvr>
                                      <p:to>
                                        <a:srgbClr val="3399FF"/>
                                      </p:to>
                                    </p:animClr>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subTnLst>
                                    <p:animClr clrSpc="rgb" dir="cw">
                                      <p:cBhvr override="childStyle">
                                        <p:cTn dur="1" fill="hold" display="0" masterRel="nextClick" afterEffect="1"/>
                                        <p:tgtEl>
                                          <p:spTgt spid="5">
                                            <p:txEl>
                                              <p:pRg st="2" end="2"/>
                                            </p:txEl>
                                          </p:spTgt>
                                        </p:tgtEl>
                                        <p:attrNameLst>
                                          <p:attrName>ppt_c</p:attrName>
                                        </p:attrNameLst>
                                      </p:cBhvr>
                                      <p:to>
                                        <a:srgbClr val="3399FF"/>
                                      </p:to>
                                    </p:animClr>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subTnLst>
                                    <p:animClr clrSpc="rgb" dir="cw">
                                      <p:cBhvr override="childStyle">
                                        <p:cTn dur="1" fill="hold" display="0" masterRel="nextClick" afterEffect="1"/>
                                        <p:tgtEl>
                                          <p:spTgt spid="5">
                                            <p:txEl>
                                              <p:pRg st="3" end="3"/>
                                            </p:txEl>
                                          </p:spTgt>
                                        </p:tgtEl>
                                        <p:attrNameLst>
                                          <p:attrName>ppt_c</p:attrName>
                                        </p:attrNameLst>
                                      </p:cBhvr>
                                      <p:to>
                                        <a:srgbClr val="3399FF"/>
                                      </p:to>
                                    </p:animClr>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subTnLst>
                                    <p:animClr clrSpc="rgb" dir="cw">
                                      <p:cBhvr override="childStyle">
                                        <p:cTn dur="1" fill="hold" display="0" masterRel="nextClick" afterEffect="1"/>
                                        <p:tgtEl>
                                          <p:spTgt spid="5">
                                            <p:txEl>
                                              <p:pRg st="4" end="4"/>
                                            </p:txEl>
                                          </p:spTgt>
                                        </p:tgtEl>
                                        <p:attrNameLst>
                                          <p:attrName>ppt_c</p:attrName>
                                        </p:attrNameLst>
                                      </p:cBhvr>
                                      <p:to>
                                        <a:srgbClr val="3399FF"/>
                                      </p:to>
                                    </p:animClr>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subTnLst>
                                    <p:animClr clrSpc="rgb" dir="cw">
                                      <p:cBhvr override="childStyle">
                                        <p:cTn dur="1" fill="hold" display="0" masterRel="nextClick" afterEffect="1"/>
                                        <p:tgtEl>
                                          <p:spTgt spid="5">
                                            <p:txEl>
                                              <p:pRg st="6" end="6"/>
                                            </p:txEl>
                                          </p:spTgt>
                                        </p:tgtEl>
                                        <p:attrNameLst>
                                          <p:attrName>ppt_c</p:attrName>
                                        </p:attrNameLst>
                                      </p:cBhvr>
                                      <p:to>
                                        <a:srgbClr val="3399FF"/>
                                      </p:to>
                                    </p:animClr>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blinds(horizontal)">
                                      <p:cBhvr>
                                        <p:cTn id="32" dur="500"/>
                                        <p:tgtEl>
                                          <p:spTgt spid="5">
                                            <p:txEl>
                                              <p:pRg st="7" end="7"/>
                                            </p:txEl>
                                          </p:spTgt>
                                        </p:tgtEl>
                                      </p:cBhvr>
                                    </p:animEffect>
                                  </p:childTnLst>
                                  <p:subTnLst>
                                    <p:animClr clrSpc="rgb" dir="cw">
                                      <p:cBhvr override="childStyle">
                                        <p:cTn dur="1" fill="hold" display="0" masterRel="nextClick" afterEffect="1"/>
                                        <p:tgtEl>
                                          <p:spTgt spid="5">
                                            <p:txEl>
                                              <p:pRg st="7" end="7"/>
                                            </p:txEl>
                                          </p:spTgt>
                                        </p:tgtEl>
                                        <p:attrNameLst>
                                          <p:attrName>ppt_c</p:attrName>
                                        </p:attrNameLst>
                                      </p:cBhvr>
                                      <p:to>
                                        <a:srgbClr val="3399FF"/>
                                      </p:to>
                                    </p:animClr>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blinds(horizontal)">
                                      <p:cBhvr>
                                        <p:cTn id="37" dur="500"/>
                                        <p:tgtEl>
                                          <p:spTgt spid="5">
                                            <p:txEl>
                                              <p:pRg st="8" end="8"/>
                                            </p:txEl>
                                          </p:spTgt>
                                        </p:tgtEl>
                                      </p:cBhvr>
                                    </p:animEffect>
                                  </p:childTnLst>
                                  <p:subTnLst>
                                    <p:animClr clrSpc="rgb" dir="cw">
                                      <p:cBhvr override="childStyle">
                                        <p:cTn dur="1" fill="hold" display="0" masterRel="nextClick" afterEffect="1"/>
                                        <p:tgtEl>
                                          <p:spTgt spid="5">
                                            <p:txEl>
                                              <p:pRg st="8" end="8"/>
                                            </p:txEl>
                                          </p:spTgt>
                                        </p:tgtEl>
                                        <p:attrNameLst>
                                          <p:attrName>ppt_c</p:attrName>
                                        </p:attrNameLst>
                                      </p:cBhvr>
                                      <p:to>
                                        <a:srgbClr val="3399FF"/>
                                      </p:to>
                                    </p:animClr>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blinds(horizontal)">
                                      <p:cBhvr>
                                        <p:cTn id="42" dur="500"/>
                                        <p:tgtEl>
                                          <p:spTgt spid="5">
                                            <p:txEl>
                                              <p:pRg st="9" end="9"/>
                                            </p:txEl>
                                          </p:spTgt>
                                        </p:tgtEl>
                                      </p:cBhvr>
                                    </p:animEffect>
                                  </p:childTnLst>
                                  <p:subTnLst>
                                    <p:animClr clrSpc="rgb" dir="cw">
                                      <p:cBhvr override="childStyle">
                                        <p:cTn dur="1" fill="hold" display="0" masterRel="nextClick" afterEffect="1"/>
                                        <p:tgtEl>
                                          <p:spTgt spid="5">
                                            <p:txEl>
                                              <p:pRg st="9" end="9"/>
                                            </p:txEl>
                                          </p:spTgt>
                                        </p:tgtEl>
                                        <p:attrNameLst>
                                          <p:attrName>ppt_c</p:attrName>
                                        </p:attrNameLst>
                                      </p:cBhvr>
                                      <p:to>
                                        <a:srgbClr val="3399FF"/>
                                      </p:to>
                                    </p:animClr>
                                  </p:subTnLst>
                                </p:cTn>
                              </p:par>
                              <p:par>
                                <p:cTn id="43" presetID="3" presetClass="entr" presetSubtype="1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blinds(horizontal)">
                                      <p:cBhvr>
                                        <p:cTn id="45" dur="500"/>
                                        <p:tgtEl>
                                          <p:spTgt spid="5">
                                            <p:txEl>
                                              <p:pRg st="10" end="10"/>
                                            </p:txEl>
                                          </p:spTgt>
                                        </p:tgtEl>
                                      </p:cBhvr>
                                    </p:animEffect>
                                  </p:childTnLst>
                                  <p:subTnLst>
                                    <p:animClr clrSpc="rgb" dir="cw">
                                      <p:cBhvr override="childStyle">
                                        <p:cTn dur="1" fill="hold" display="0" masterRel="nextClick" afterEffect="1"/>
                                        <p:tgtEl>
                                          <p:spTgt spid="5">
                                            <p:txEl>
                                              <p:pRg st="10" end="10"/>
                                            </p:txEl>
                                          </p:spTgt>
                                        </p:tgtEl>
                                        <p:attrNameLst>
                                          <p:attrName>ppt_c</p:attrName>
                                        </p:attrNameLst>
                                      </p:cBhvr>
                                      <p:to>
                                        <a:srgbClr val="33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a:xfrm>
            <a:off x="0" y="404813"/>
            <a:ext cx="9144000" cy="1143000"/>
          </a:xfrm>
        </p:spPr>
        <p:txBody>
          <a:bodyPr vert="horz" wrap="square" lIns="91440" tIns="45720" rIns="91440" bIns="45720" anchor="ctr" anchorCtr="0"/>
          <a:lstStyle/>
          <a:p>
            <a:r>
              <a:rPr lang="en-US" altLang="zh-CN" sz="4800" dirty="0"/>
              <a:t>CPU</a:t>
            </a:r>
            <a:r>
              <a:rPr lang="zh-CN" altLang="en-US" sz="4800" dirty="0"/>
              <a:t>与</a:t>
            </a:r>
            <a:r>
              <a:rPr lang="en-US" altLang="zh-CN" sz="4800" dirty="0"/>
              <a:t>I/O</a:t>
            </a:r>
            <a:r>
              <a:rPr lang="zh-CN" altLang="en-US" sz="4800" dirty="0"/>
              <a:t>设备间的信息交换方式</a:t>
            </a:r>
          </a:p>
        </p:txBody>
      </p:sp>
      <p:sp>
        <p:nvSpPr>
          <p:cNvPr id="111619" name="内容占位符 4"/>
          <p:cNvSpPr>
            <a:spLocks noGrp="1"/>
          </p:cNvSpPr>
          <p:nvPr>
            <p:ph idx="1"/>
          </p:nvPr>
        </p:nvSpPr>
        <p:spPr/>
        <p:txBody>
          <a:bodyPr vert="horz" wrap="square" lIns="91440" tIns="45720" rIns="91440" bIns="45720" anchor="t" anchorCtr="0"/>
          <a:lstStyle/>
          <a:p>
            <a:r>
              <a:rPr kumimoji="1" lang="en-US" altLang="zh-CN" dirty="0">
                <a:latin typeface="+mn-lt"/>
                <a:ea typeface="+mn-ea"/>
                <a:cs typeface="+mn-cs"/>
              </a:rPr>
              <a:t>CPU</a:t>
            </a:r>
            <a:r>
              <a:rPr kumimoji="1" lang="zh-CN" altLang="en-US" dirty="0">
                <a:latin typeface="+mn-lt"/>
                <a:ea typeface="+mn-ea"/>
                <a:cs typeface="+mn-cs"/>
              </a:rPr>
              <a:t>对外围设备的管理方式</a:t>
            </a:r>
            <a:endParaRPr kumimoji="1" lang="en-US" altLang="zh-CN" dirty="0">
              <a:latin typeface="+mn-lt"/>
              <a:ea typeface="+mn-ea"/>
              <a:cs typeface="+mn-cs"/>
            </a:endParaRPr>
          </a:p>
          <a:p>
            <a:r>
              <a:rPr kumimoji="1" lang="zh-CN" altLang="en-US" dirty="0">
                <a:latin typeface="+mn-lt"/>
                <a:ea typeface="+mn-ea"/>
                <a:cs typeface="+mn-cs"/>
              </a:rPr>
              <a:t>程序查询方式</a:t>
            </a:r>
            <a:endParaRPr kumimoji="1" lang="en-US" altLang="zh-CN" dirty="0">
              <a:latin typeface="+mn-lt"/>
              <a:ea typeface="+mn-ea"/>
              <a:cs typeface="+mn-cs"/>
            </a:endParaRPr>
          </a:p>
          <a:p>
            <a:r>
              <a:rPr kumimoji="1" lang="zh-CN" altLang="en-US" dirty="0">
                <a:latin typeface="+mn-lt"/>
                <a:ea typeface="+mn-ea"/>
                <a:cs typeface="+mn-cs"/>
              </a:rPr>
              <a:t>程序中断方式</a:t>
            </a:r>
            <a:endParaRPr kumimoji="1" lang="en-US" altLang="zh-CN" dirty="0">
              <a:latin typeface="+mn-lt"/>
              <a:ea typeface="+mn-ea"/>
              <a:cs typeface="+mn-cs"/>
            </a:endParaRPr>
          </a:p>
          <a:p>
            <a:r>
              <a:rPr kumimoji="1" lang="en-US" altLang="zh-CN" dirty="0">
                <a:latin typeface="+mn-lt"/>
                <a:ea typeface="+mn-ea"/>
                <a:cs typeface="+mn-cs"/>
              </a:rPr>
              <a:t>DMA</a:t>
            </a:r>
            <a:r>
              <a:rPr kumimoji="1" lang="zh-CN" altLang="en-US" dirty="0">
                <a:latin typeface="+mn-lt"/>
                <a:ea typeface="+mn-ea"/>
                <a:cs typeface="+mn-cs"/>
              </a:rPr>
              <a:t>方式</a:t>
            </a:r>
            <a:endParaRPr kumimoji="1" lang="en-US" altLang="zh-CN" dirty="0">
              <a:latin typeface="+mn-lt"/>
              <a:ea typeface="+mn-ea"/>
              <a:cs typeface="+mn-cs"/>
            </a:endParaRPr>
          </a:p>
          <a:p>
            <a:r>
              <a:rPr kumimoji="1" lang="zh-CN" altLang="en-US" dirty="0">
                <a:solidFill>
                  <a:srgbClr val="0000FF"/>
                </a:solidFill>
                <a:latin typeface="+mn-lt"/>
                <a:ea typeface="+mn-ea"/>
                <a:cs typeface="+mn-cs"/>
              </a:rPr>
              <a:t>通道方式</a:t>
            </a:r>
          </a:p>
        </p:txBody>
      </p:sp>
      <p:sp>
        <p:nvSpPr>
          <p:cNvPr id="111620"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14176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p:nvPr/>
        </p:nvSpPr>
        <p:spPr>
          <a:xfrm>
            <a:off x="3332163" y="31750"/>
            <a:ext cx="2032000"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通道方式</a:t>
            </a:r>
          </a:p>
        </p:txBody>
      </p:sp>
      <p:sp>
        <p:nvSpPr>
          <p:cNvPr id="93187" name="Text Box 5"/>
          <p:cNvSpPr txBox="1">
            <a:spLocks noChangeArrowheads="1"/>
          </p:cNvSpPr>
          <p:nvPr/>
        </p:nvSpPr>
        <p:spPr bwMode="auto">
          <a:xfrm>
            <a:off x="152400" y="1492250"/>
            <a:ext cx="8534400" cy="2657475"/>
          </a:xfrm>
          <a:prstGeom prst="rect">
            <a:avLst/>
          </a:prstGeom>
          <a:noFill/>
          <a:ln w="9525">
            <a:noFill/>
            <a:miter lim="800000"/>
          </a:ln>
        </p:spPr>
        <p:txBody>
          <a:bodyPr>
            <a:spAutoFit/>
          </a:bodyPr>
          <a:lstStyle/>
          <a:p>
            <a:pPr marL="0" marR="0" lvl="0" indent="0" algn="l" defTabSz="914400" rtl="0" eaLnBrk="1" fontAlgn="base" latinLnBrk="0" hangingPunct="1">
              <a:lnSpc>
                <a:spcPts val="5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1. I/O</a:t>
            </a:r>
            <a:r>
              <a:rPr kumimoji="1"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方式的发展过程</a:t>
            </a:r>
            <a:endPar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5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2. </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通道的功能</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3. </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通道的类型</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4. </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通道结构的发展</a:t>
            </a:r>
          </a:p>
        </p:txBody>
      </p:sp>
      <p:sp>
        <p:nvSpPr>
          <p:cNvPr id="11264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61567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76412" y="857250"/>
            <a:ext cx="5591175" cy="5143500"/>
          </a:xfrm>
          <a:prstGeom prst="rect">
            <a:avLst/>
          </a:prstGeom>
        </p:spPr>
      </p:pic>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磁道和扇区</a:t>
            </a:r>
          </a:p>
        </p:txBody>
      </p:sp>
      <p:sp>
        <p:nvSpPr>
          <p:cNvPr id="15363"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367" name="Rectangle 8"/>
          <p:cNvSpPr/>
          <p:nvPr/>
        </p:nvSpPr>
        <p:spPr>
          <a:xfrm>
            <a:off x="4821238" y="5702300"/>
            <a:ext cx="2066925" cy="274638"/>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Arial"/>
              <a:ea typeface="宋体"/>
              <a:cs typeface="+mn-cs"/>
            </a:endParaRPr>
          </a:p>
        </p:txBody>
      </p:sp>
      <p:sp>
        <p:nvSpPr>
          <p:cNvPr id="15368" name="Rectangle 9"/>
          <p:cNvSpPr/>
          <p:nvPr/>
        </p:nvSpPr>
        <p:spPr>
          <a:xfrm>
            <a:off x="5878513" y="5287963"/>
            <a:ext cx="1516062" cy="276225"/>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Arial"/>
              <a:ea typeface="宋体"/>
              <a:cs typeface="+mn-cs"/>
            </a:endParaRPr>
          </a:p>
        </p:txBody>
      </p:sp>
      <p:sp>
        <p:nvSpPr>
          <p:cNvPr id="14" name="Text Box 13"/>
          <p:cNvSpPr txBox="1">
            <a:spLocks noChangeArrowheads="1"/>
          </p:cNvSpPr>
          <p:nvPr/>
        </p:nvSpPr>
        <p:spPr bwMode="auto">
          <a:xfrm>
            <a:off x="2111375" y="742950"/>
            <a:ext cx="1162075" cy="514350"/>
          </a:xfrm>
          <a:prstGeom prst="rect">
            <a:avLst/>
          </a:prstGeom>
          <a:noFill/>
          <a:ln w="12700" cap="sq">
            <a:noFill/>
            <a:miter lim="800000"/>
          </a:ln>
          <a:effectLst/>
        </p:spPr>
        <p:txBody>
          <a:bodyPr lIns="116623" tIns="58311" rIns="116623" bIns="58311">
            <a:spAutoFit/>
          </a:bodyPr>
          <a:lstStyle/>
          <a:p>
            <a:pPr marL="0" marR="0" lvl="0" indent="0" algn="ctr" defTabSz="1167130" rtl="0" eaLnBrk="1" fontAlgn="t" latinLnBrk="0" hangingPunct="1">
              <a:lnSpc>
                <a:spcPct val="100000"/>
              </a:lnSpc>
              <a:spcBef>
                <a:spcPct val="50000"/>
              </a:spcBef>
              <a:spcAft>
                <a:spcPct val="0"/>
              </a:spcAft>
              <a:buClrTx/>
              <a:buSzTx/>
              <a:buFontTx/>
              <a:buNone/>
              <a:tabLst/>
              <a:defRPr/>
            </a:pPr>
            <a:r>
              <a:rPr kumimoji="1" lang="zh-CN" altLang="en-US" sz="2600" b="1" i="0" u="none" strike="noStrike" kern="1200" cap="none" spc="0" normalizeH="0" baseline="0" noProof="0" dirty="0">
                <a:ln>
                  <a:noFill/>
                </a:ln>
                <a:solidFill>
                  <a:srgbClr val="DAEDEF">
                    <a:lumMod val="10000"/>
                  </a:srgbClr>
                </a:solidFill>
                <a:effectLst/>
                <a:uLnTx/>
                <a:uFillTx/>
                <a:latin typeface="Times New Roman" panose="02020603050405020304" pitchFamily="18" charset="0"/>
                <a:ea typeface="宋体" panose="02010600030101010101" pitchFamily="2" charset="-122"/>
                <a:cs typeface="+mn-cs"/>
              </a:rPr>
              <a:t>扇 区</a:t>
            </a:r>
            <a:endParaRPr kumimoji="1" lang="en-US" altLang="zh-CN" sz="2600" b="1" i="0" u="none" strike="noStrike" kern="1200" cap="none" spc="0" normalizeH="0" baseline="0" noProof="0" dirty="0">
              <a:ln>
                <a:noFill/>
              </a:ln>
              <a:solidFill>
                <a:srgbClr val="DAEDEF">
                  <a:lumMod val="10000"/>
                </a:srgbClr>
              </a:solidFill>
              <a:effectLst/>
              <a:uLnTx/>
              <a:uFillTx/>
              <a:latin typeface="Times New Roman" panose="02020603050405020304" pitchFamily="18" charset="0"/>
              <a:ea typeface="宋体" panose="02010600030101010101" pitchFamily="2" charset="-122"/>
              <a:cs typeface="+mn-cs"/>
            </a:endParaRPr>
          </a:p>
        </p:txBody>
      </p:sp>
      <p:sp>
        <p:nvSpPr>
          <p:cNvPr id="19" name="AutoShape 17"/>
          <p:cNvSpPr>
            <a:spLocks noChangeArrowheads="1"/>
          </p:cNvSpPr>
          <p:nvPr/>
        </p:nvSpPr>
        <p:spPr bwMode="auto">
          <a:xfrm>
            <a:off x="7518400" y="971550"/>
            <a:ext cx="1517650" cy="3719513"/>
          </a:xfrm>
          <a:prstGeom prst="wedgeRoundRectCallout">
            <a:avLst>
              <a:gd name="adj1" fmla="val -104151"/>
              <a:gd name="adj2" fmla="val -33680"/>
              <a:gd name="adj3" fmla="val 16667"/>
            </a:avLst>
          </a:prstGeom>
          <a:noFill/>
          <a:ln w="9525">
            <a:solidFill>
              <a:schemeClr val="accent5">
                <a:lumMod val="10000"/>
              </a:schemeClr>
            </a:solidFill>
            <a:miter lim="800000"/>
          </a:ln>
          <a:effectLst/>
        </p:spPr>
        <p:txBody>
          <a:bodyPr lIns="22957" tIns="13774" rIns="22957" bIns="13774"/>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磁盘表面被分为许多同心圆，每个同心圆称为一个磁道。每个磁道都有一个编号，最外面的是</a:t>
            </a:r>
            <a:r>
              <a:rPr kumimoji="1"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0</a:t>
            </a:r>
            <a:r>
              <a:rPr kumimoji="1"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磁道 </a:t>
            </a:r>
          </a:p>
        </p:txBody>
      </p:sp>
      <p:sp>
        <p:nvSpPr>
          <p:cNvPr id="20" name="AutoShape 18"/>
          <p:cNvSpPr>
            <a:spLocks noChangeArrowheads="1"/>
          </p:cNvSpPr>
          <p:nvPr/>
        </p:nvSpPr>
        <p:spPr bwMode="auto">
          <a:xfrm>
            <a:off x="107950" y="971550"/>
            <a:ext cx="1846263" cy="3046413"/>
          </a:xfrm>
          <a:prstGeom prst="wedgeRoundRectCallout">
            <a:avLst>
              <a:gd name="adj1" fmla="val 122741"/>
              <a:gd name="adj2" fmla="val -14931"/>
              <a:gd name="adj3" fmla="val 16667"/>
            </a:avLst>
          </a:prstGeom>
          <a:noFill/>
          <a:ln w="9525" algn="ctr">
            <a:solidFill>
              <a:schemeClr val="accent5">
                <a:lumMod val="10000"/>
              </a:schemeClr>
            </a:solidFill>
            <a:miter lim="800000"/>
          </a:ln>
          <a:effectLst/>
        </p:spPr>
        <p:txBody>
          <a:bodyPr lIns="22957" tIns="13774" rIns="22957" bIns="13774"/>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每个磁道被划分为若干段（段又叫扇区），每个扇区的存储容量为</a:t>
            </a:r>
            <a:r>
              <a:rPr kumimoji="1"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512</a:t>
            </a:r>
            <a:r>
              <a:rPr kumimoji="1" lang="zh-CN" altLang="en-US" sz="20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字节。每个扇区都有一个编号 </a:t>
            </a:r>
          </a:p>
        </p:txBody>
      </p:sp>
      <p:sp>
        <p:nvSpPr>
          <p:cNvPr id="21" name="Text Box 19"/>
          <p:cNvSpPr txBox="1"/>
          <p:nvPr/>
        </p:nvSpPr>
        <p:spPr>
          <a:xfrm>
            <a:off x="-36512" y="4437063"/>
            <a:ext cx="1966912" cy="1871662"/>
          </a:xfrm>
          <a:prstGeom prst="rect">
            <a:avLst/>
          </a:prstGeom>
          <a:noFill/>
          <a:ln w="9525">
            <a:noFill/>
          </a:ln>
        </p:spPr>
        <p:txBody>
          <a:bodyPr lIns="116623" tIns="58311" rIns="116623" bIns="58311">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9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注：所谓磁盘的格式化操作，指在盘面上划分磁道和扇区，并在扇区中填写扇区号等信息的过程</a:t>
            </a:r>
          </a:p>
        </p:txBody>
      </p:sp>
      <p:sp>
        <p:nvSpPr>
          <p:cNvPr id="23" name="Rectangle 21"/>
          <p:cNvSpPr/>
          <p:nvPr/>
        </p:nvSpPr>
        <p:spPr>
          <a:xfrm>
            <a:off x="5359400" y="5230813"/>
            <a:ext cx="3784600" cy="1465262"/>
          </a:xfrm>
          <a:prstGeom prst="rect">
            <a:avLst/>
          </a:prstGeom>
          <a:solidFill>
            <a:schemeClr val="bg1"/>
          </a:solidFill>
          <a:ln w="12700">
            <a:noFill/>
          </a:ln>
        </p:spPr>
        <p:txBody>
          <a:bodyPr anchor="ctr" anchorCtr="0">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近三十年来，扇区大小一直是</a:t>
            </a:r>
            <a:r>
              <a:rPr kumimoji="1"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512</a:t>
            </a:r>
            <a:r>
              <a:rPr kumimoji="1"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字节。但最近几年正迁移到更大、更高效的</a:t>
            </a:r>
            <a:r>
              <a:rPr kumimoji="1"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4096</a:t>
            </a:r>
            <a:r>
              <a:rPr kumimoji="1"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字节扇区，通常称为</a:t>
            </a:r>
            <a:r>
              <a:rPr kumimoji="1"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4K</a:t>
            </a:r>
            <a:r>
              <a:rPr kumimoji="1"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扇区。国际硬盘设备与材料协会（</a:t>
            </a:r>
            <a:r>
              <a:rPr kumimoji="1"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IDEMA</a:t>
            </a:r>
            <a:r>
              <a:rPr kumimoji="1"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）将之称为高级格式化。</a:t>
            </a:r>
          </a:p>
        </p:txBody>
      </p:sp>
      <p:sp>
        <p:nvSpPr>
          <p:cNvPr id="24" name="Line 14"/>
          <p:cNvSpPr>
            <a:spLocks noChangeShapeType="1"/>
          </p:cNvSpPr>
          <p:nvPr/>
        </p:nvSpPr>
        <p:spPr bwMode="auto">
          <a:xfrm flipH="1">
            <a:off x="3089100" y="1000819"/>
            <a:ext cx="1790700" cy="0"/>
          </a:xfrm>
          <a:prstGeom prst="line">
            <a:avLst/>
          </a:prstGeom>
          <a:noFill/>
          <a:ln w="12700">
            <a:solidFill>
              <a:schemeClr val="bg1">
                <a:lumMod val="65000"/>
              </a:schemeClr>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96214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p:bldP spid="23"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p:cNvSpPr txBox="1">
            <a:spLocks noChangeArrowheads="1"/>
          </p:cNvSpPr>
          <p:nvPr/>
        </p:nvSpPr>
        <p:spPr bwMode="auto">
          <a:xfrm>
            <a:off x="44450" y="836613"/>
            <a:ext cx="8991600" cy="5016500"/>
          </a:xfrm>
          <a:prstGeom prst="rect">
            <a:avLst/>
          </a:prstGeom>
          <a:noFill/>
          <a:ln w="9525">
            <a:noFill/>
            <a:miter lim="800000"/>
          </a:ln>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方式的发展过程</a:t>
            </a:r>
          </a:p>
          <a:p>
            <a:pPr marL="342900" marR="0" lvl="0" indent="-342900" algn="l" defTabSz="914400" rtl="0" eaLnBrk="1" fontAlgn="base" latinLnBrk="0" hangingPunct="1">
              <a:lnSpc>
                <a:spcPct val="110000"/>
              </a:lnSpc>
              <a:spcBef>
                <a:spcPct val="3000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第一阶段：</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直接控制外设。 </a:t>
            </a:r>
          </a:p>
          <a:p>
            <a:pPr marL="342900" marR="0" lvl="0" indent="-342900" algn="l" defTabSz="914400" rtl="0" eaLnBrk="1" fontAlgn="base" latinLnBrk="0" hangingPunct="1">
              <a:lnSpc>
                <a:spcPct val="110000"/>
              </a:lnSpc>
              <a:spcBef>
                <a:spcPct val="3000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第二阶段：增加一个控制器或一个</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模块，</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使用编程</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a:t>
            </a:r>
          </a:p>
          <a:p>
            <a:pPr marL="342900" marR="0" lvl="0" indent="-342900" algn="l" defTabSz="914400" rtl="0" eaLnBrk="1" fontAlgn="base" latinLnBrk="0" hangingPunct="1">
              <a:lnSpc>
                <a:spcPct val="110000"/>
              </a:lnSpc>
              <a:spcBef>
                <a:spcPct val="3000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第三阶段：采用中断技术，</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不需要花费时间等待外设执行</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操作，实现了外设和</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的并行。 </a:t>
            </a:r>
          </a:p>
          <a:p>
            <a:pPr marL="342900" marR="0" lvl="0" indent="-342900" algn="l" defTabSz="914400" rtl="0" eaLnBrk="1" fontAlgn="base" latinLnBrk="0" hangingPunct="1">
              <a:lnSpc>
                <a:spcPct val="110000"/>
              </a:lnSpc>
              <a:spcBef>
                <a:spcPct val="3000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第四阶段：</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模块通过</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直接传送一块数据到或从存储器传出，不需要</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全部参与。</a:t>
            </a:r>
          </a:p>
          <a:p>
            <a:pPr marL="0" marR="0" lvl="0" indent="0" algn="l" defTabSz="914400" rtl="0" eaLnBrk="1" fontAlgn="base" latinLnBrk="0" hangingPunct="1">
              <a:lnSpc>
                <a:spcPts val="4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p:txBody>
      </p:sp>
      <p:sp>
        <p:nvSpPr>
          <p:cNvPr id="94211" name="Rectangle 2"/>
          <p:cNvSpPr>
            <a:spLocks noChangeArrowheads="1"/>
          </p:cNvSpPr>
          <p:nvPr/>
        </p:nvSpPr>
        <p:spPr bwMode="auto">
          <a:xfrm>
            <a:off x="2627313" y="31750"/>
            <a:ext cx="4494213" cy="646113"/>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方式的发展过程</a:t>
            </a:r>
          </a:p>
        </p:txBody>
      </p:sp>
      <p:sp>
        <p:nvSpPr>
          <p:cNvPr id="11366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548010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p:cNvSpPr txBox="1">
            <a:spLocks noChangeArrowheads="1"/>
          </p:cNvSpPr>
          <p:nvPr/>
        </p:nvSpPr>
        <p:spPr bwMode="auto">
          <a:xfrm>
            <a:off x="44450" y="836613"/>
            <a:ext cx="8991600" cy="1785938"/>
          </a:xfrm>
          <a:prstGeom prst="rect">
            <a:avLst/>
          </a:prstGeom>
          <a:noFill/>
          <a:ln w="9525">
            <a:noFill/>
            <a:miter lim="800000"/>
          </a:ln>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方式的发展过程</a:t>
            </a:r>
          </a:p>
          <a:p>
            <a:pPr marL="342900" marR="0" lvl="0" indent="-342900" algn="l" defTabSz="914400" rtl="0" eaLnBrk="1" fontAlgn="base" latinLnBrk="0" hangingPunct="1">
              <a:lnSpc>
                <a:spcPct val="110000"/>
              </a:lnSpc>
              <a:spcBef>
                <a:spcPct val="3000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第一阶段、第二阶段示例：控制打印输出 </a:t>
            </a:r>
          </a:p>
          <a:p>
            <a:pPr marL="0" marR="0" lvl="0" indent="0" algn="l" defTabSz="914400" rtl="0" eaLnBrk="1" fontAlgn="base" latinLnBrk="0" hangingPunct="1">
              <a:lnSpc>
                <a:spcPts val="4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p:txBody>
      </p:sp>
      <p:sp>
        <p:nvSpPr>
          <p:cNvPr id="114691"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4692" name="Picture 2"/>
          <p:cNvPicPr>
            <a:picLocks noChangeAspect="1"/>
          </p:cNvPicPr>
          <p:nvPr/>
        </p:nvPicPr>
        <p:blipFill>
          <a:blip r:embed="rId2"/>
          <a:stretch>
            <a:fillRect/>
          </a:stretch>
        </p:blipFill>
        <p:spPr>
          <a:xfrm>
            <a:off x="468313" y="2071688"/>
            <a:ext cx="8027987" cy="4597400"/>
          </a:xfrm>
          <a:prstGeom prst="rect">
            <a:avLst/>
          </a:prstGeom>
          <a:noFill/>
          <a:ln w="9525">
            <a:noFill/>
          </a:ln>
        </p:spPr>
      </p:pic>
      <p:sp>
        <p:nvSpPr>
          <p:cNvPr id="7" name="Rectangle 2"/>
          <p:cNvSpPr>
            <a:spLocks noChangeArrowheads="1"/>
          </p:cNvSpPr>
          <p:nvPr/>
        </p:nvSpPr>
        <p:spPr bwMode="auto">
          <a:xfrm>
            <a:off x="2627313" y="31750"/>
            <a:ext cx="4494213" cy="646113"/>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方式的发展过程</a:t>
            </a:r>
          </a:p>
        </p:txBody>
      </p:sp>
    </p:spTree>
    <p:extLst>
      <p:ext uri="{BB962C8B-B14F-4D97-AF65-F5344CB8AC3E}">
        <p14:creationId xmlns:p14="http://schemas.microsoft.com/office/powerpoint/2010/main" val="7957383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p:cNvSpPr txBox="1">
            <a:spLocks noChangeArrowheads="1"/>
          </p:cNvSpPr>
          <p:nvPr/>
        </p:nvSpPr>
        <p:spPr bwMode="auto">
          <a:xfrm>
            <a:off x="44450" y="836613"/>
            <a:ext cx="8991600" cy="1785938"/>
          </a:xfrm>
          <a:prstGeom prst="rect">
            <a:avLst/>
          </a:prstGeom>
          <a:noFill/>
          <a:ln w="9525">
            <a:noFill/>
            <a:miter lim="800000"/>
          </a:ln>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方式的发展过程</a:t>
            </a:r>
          </a:p>
          <a:p>
            <a:pPr marL="342900" marR="0" lvl="0" indent="-342900" algn="l" defTabSz="914400" rtl="0" eaLnBrk="1" fontAlgn="base" latinLnBrk="0" hangingPunct="1">
              <a:lnSpc>
                <a:spcPct val="110000"/>
              </a:lnSpc>
              <a:spcBef>
                <a:spcPct val="3000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第三阶段：中断 </a:t>
            </a:r>
          </a:p>
          <a:p>
            <a:pPr marL="0" marR="0" lvl="0" indent="0" algn="l" defTabSz="914400" rtl="0" eaLnBrk="1" fontAlgn="base" latinLnBrk="0" hangingPunct="1">
              <a:lnSpc>
                <a:spcPts val="4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p:txBody>
      </p:sp>
      <p:sp>
        <p:nvSpPr>
          <p:cNvPr id="115715"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5716" name="Picture 28"/>
          <p:cNvPicPr>
            <a:picLocks noChangeAspect="1"/>
          </p:cNvPicPr>
          <p:nvPr/>
        </p:nvPicPr>
        <p:blipFill>
          <a:blip r:embed="rId2"/>
          <a:stretch>
            <a:fillRect/>
          </a:stretch>
        </p:blipFill>
        <p:spPr>
          <a:xfrm>
            <a:off x="5003800" y="2276475"/>
            <a:ext cx="4087813" cy="3384550"/>
          </a:xfrm>
          <a:prstGeom prst="rect">
            <a:avLst/>
          </a:prstGeom>
          <a:noFill/>
          <a:ln w="9525">
            <a:noFill/>
          </a:ln>
        </p:spPr>
      </p:pic>
      <p:pic>
        <p:nvPicPr>
          <p:cNvPr id="115717" name="Picture 5"/>
          <p:cNvPicPr>
            <a:picLocks noChangeAspect="1"/>
          </p:cNvPicPr>
          <p:nvPr/>
        </p:nvPicPr>
        <p:blipFill>
          <a:blip r:embed="rId3"/>
          <a:stretch>
            <a:fillRect/>
          </a:stretch>
        </p:blipFill>
        <p:spPr>
          <a:xfrm>
            <a:off x="93663" y="2565400"/>
            <a:ext cx="4838700" cy="2879725"/>
          </a:xfrm>
          <a:prstGeom prst="rect">
            <a:avLst/>
          </a:prstGeom>
          <a:noFill/>
          <a:ln w="9525">
            <a:noFill/>
          </a:ln>
        </p:spPr>
      </p:pic>
      <p:sp>
        <p:nvSpPr>
          <p:cNvPr id="8" name="Rectangle 2"/>
          <p:cNvSpPr>
            <a:spLocks noChangeArrowheads="1"/>
          </p:cNvSpPr>
          <p:nvPr/>
        </p:nvSpPr>
        <p:spPr bwMode="auto">
          <a:xfrm>
            <a:off x="2627313" y="31750"/>
            <a:ext cx="4494213" cy="646113"/>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方式的发展过程</a:t>
            </a:r>
          </a:p>
        </p:txBody>
      </p:sp>
    </p:spTree>
    <p:extLst>
      <p:ext uri="{BB962C8B-B14F-4D97-AF65-F5344CB8AC3E}">
        <p14:creationId xmlns:p14="http://schemas.microsoft.com/office/powerpoint/2010/main" val="11162288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p:cNvSpPr txBox="1">
            <a:spLocks noChangeArrowheads="1"/>
          </p:cNvSpPr>
          <p:nvPr/>
        </p:nvSpPr>
        <p:spPr bwMode="auto">
          <a:xfrm>
            <a:off x="44450" y="836613"/>
            <a:ext cx="8991600" cy="1785938"/>
          </a:xfrm>
          <a:prstGeom prst="rect">
            <a:avLst/>
          </a:prstGeom>
          <a:noFill/>
          <a:ln w="9525">
            <a:noFill/>
            <a:miter lim="800000"/>
          </a:ln>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方式的发展过程</a:t>
            </a:r>
          </a:p>
          <a:p>
            <a:pPr marL="342900" marR="0" lvl="0" indent="-342900" algn="l" defTabSz="914400" rtl="0" eaLnBrk="1" fontAlgn="base" latinLnBrk="0" hangingPunct="1">
              <a:lnSpc>
                <a:spcPct val="110000"/>
              </a:lnSpc>
              <a:spcBef>
                <a:spcPct val="3000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第四阶段：</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p>
          <a:p>
            <a:pPr marL="0" marR="0" lvl="0" indent="0" algn="l" defTabSz="914400" rtl="0" eaLnBrk="1" fontAlgn="base" latinLnBrk="0" hangingPunct="1">
              <a:lnSpc>
                <a:spcPts val="4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p:txBody>
      </p:sp>
      <p:sp>
        <p:nvSpPr>
          <p:cNvPr id="11673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6740" name="Picture 13"/>
          <p:cNvPicPr>
            <a:picLocks noChangeAspect="1"/>
          </p:cNvPicPr>
          <p:nvPr/>
        </p:nvPicPr>
        <p:blipFill>
          <a:blip r:embed="rId2"/>
          <a:stretch>
            <a:fillRect/>
          </a:stretch>
        </p:blipFill>
        <p:spPr>
          <a:xfrm>
            <a:off x="900113" y="1989138"/>
            <a:ext cx="7200900" cy="4287837"/>
          </a:xfrm>
          <a:prstGeom prst="rect">
            <a:avLst/>
          </a:prstGeom>
          <a:noFill/>
          <a:ln w="9525">
            <a:noFill/>
          </a:ln>
        </p:spPr>
      </p:pic>
      <p:sp>
        <p:nvSpPr>
          <p:cNvPr id="8" name="Rectangle 2"/>
          <p:cNvSpPr>
            <a:spLocks noChangeArrowheads="1"/>
          </p:cNvSpPr>
          <p:nvPr/>
        </p:nvSpPr>
        <p:spPr bwMode="auto">
          <a:xfrm>
            <a:off x="2627313" y="31750"/>
            <a:ext cx="4494213" cy="646113"/>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方式的发展过程</a:t>
            </a:r>
          </a:p>
        </p:txBody>
      </p:sp>
    </p:spTree>
    <p:extLst>
      <p:ext uri="{BB962C8B-B14F-4D97-AF65-F5344CB8AC3E}">
        <p14:creationId xmlns:p14="http://schemas.microsoft.com/office/powerpoint/2010/main" val="30935392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p:cNvSpPr txBox="1">
            <a:spLocks noChangeArrowheads="1"/>
          </p:cNvSpPr>
          <p:nvPr/>
        </p:nvSpPr>
        <p:spPr bwMode="auto">
          <a:xfrm>
            <a:off x="44450" y="836613"/>
            <a:ext cx="8991600" cy="6311900"/>
          </a:xfrm>
          <a:prstGeom prst="rect">
            <a:avLst/>
          </a:prstGeom>
          <a:noFill/>
          <a:ln w="9525">
            <a:noFill/>
            <a:miter lim="800000"/>
          </a:ln>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2.1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通道概述</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DMA</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：减轻</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对数据</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的控制，提高</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效率。</a:t>
            </a:r>
            <a:endPar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通道：一种特殊功能的处理器，使</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的传输控制功能进一步下放。</a:t>
            </a:r>
            <a:endPar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1080135" marR="0" lvl="0" indent="0" algn="l" defTabSz="914400" rtl="0" eaLnBrk="1" fontAlgn="base" latinLnBrk="0" hangingPunct="1">
              <a:lnSpc>
                <a:spcPts val="4000"/>
              </a:lnSpc>
              <a:spcBef>
                <a:spcPct val="0"/>
              </a:spcBef>
              <a:spcAft>
                <a:spcPct val="0"/>
              </a:spcAft>
              <a:buClrTx/>
              <a:buSzTx/>
              <a:buFont typeface="Arial" panose="020B0604020202020204" pitchFamily="34" charset="0"/>
              <a:buChar char="•"/>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有自己的指令和程序：</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通道指令、通道程序</a:t>
            </a:r>
            <a:endPar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1080135" marR="0" lvl="0" indent="0" algn="l" defTabSz="914400" rtl="0" eaLnBrk="1" fontAlgn="base" latinLnBrk="0" hangingPunct="1">
              <a:lnSpc>
                <a:spcPts val="4000"/>
              </a:lnSpc>
              <a:spcBef>
                <a:spcPct val="0"/>
              </a:spcBef>
              <a:spcAft>
                <a:spcPct val="0"/>
              </a:spcAft>
              <a:buClrTx/>
              <a:buSzTx/>
              <a:buFont typeface="Arial" panose="020B0604020202020204" pitchFamily="34" charset="0"/>
              <a:buChar char="•"/>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与</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分时使用总线和存储器</a:t>
            </a:r>
            <a:endPar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通道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vs. DMA</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endPar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1080135" marR="0" lvl="0" indent="0" algn="l" defTabSz="914400" rtl="0" eaLnBrk="1" fontAlgn="base" latinLnBrk="0" hangingPunct="1">
              <a:lnSpc>
                <a:spcPts val="4000"/>
              </a:lnSpc>
              <a:spcBef>
                <a:spcPct val="0"/>
              </a:spcBef>
              <a:spcAft>
                <a:spcPct val="0"/>
              </a:spcAft>
              <a:buClrTx/>
              <a:buSzTx/>
              <a:buFont typeface="Arial" panose="020B0604020202020204" pitchFamily="34" charset="0"/>
              <a:buChar char="•"/>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通道在</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DMA</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控制器基础上发展而来</a:t>
            </a:r>
            <a:endPar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1080135" marR="0" lvl="0" indent="0" algn="l" defTabSz="914400" rtl="0" eaLnBrk="1" fontAlgn="base" latinLnBrk="0" hangingPunct="1">
              <a:lnSpc>
                <a:spcPts val="4000"/>
              </a:lnSpc>
              <a:spcBef>
                <a:spcPct val="0"/>
              </a:spcBef>
              <a:spcAft>
                <a:spcPct val="0"/>
              </a:spcAft>
              <a:buClrTx/>
              <a:buSzTx/>
              <a:buFont typeface="Arial" panose="020B0604020202020204" pitchFamily="34" charset="0"/>
              <a:buChar char="•"/>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传输控制功能更强：</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DMA</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控制器只是一个接口部件，没有自己的指令和程序</a:t>
            </a:r>
            <a:endPar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1080135" marR="0" lvl="0" indent="0" algn="l" defTabSz="914400" rtl="0" eaLnBrk="1" fontAlgn="base" latinLnBrk="0" hangingPunct="1">
              <a:lnSpc>
                <a:spcPts val="4000"/>
              </a:lnSpc>
              <a:spcBef>
                <a:spcPct val="0"/>
              </a:spcBef>
              <a:spcAft>
                <a:spcPct val="0"/>
              </a:spcAft>
              <a:buClrTx/>
              <a:buSzTx/>
              <a:buFont typeface="Arial" panose="020B0604020202020204" pitchFamily="34" charset="0"/>
              <a:buChar char="•"/>
              <a:tabLst/>
              <a:defRPr/>
            </a:pPr>
            <a:endPar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4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p:txBody>
      </p:sp>
      <p:sp>
        <p:nvSpPr>
          <p:cNvPr id="94211" name="Rectangle 2"/>
          <p:cNvSpPr>
            <a:spLocks noChangeArrowheads="1"/>
          </p:cNvSpPr>
          <p:nvPr/>
        </p:nvSpPr>
        <p:spPr bwMode="auto">
          <a:xfrm>
            <a:off x="3419475" y="31750"/>
            <a:ext cx="2954338" cy="646113"/>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通道的功能</a:t>
            </a:r>
          </a:p>
        </p:txBody>
      </p:sp>
      <p:sp>
        <p:nvSpPr>
          <p:cNvPr id="11776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375473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3"/>
          <p:cNvSpPr txBox="1">
            <a:spLocks noChangeArrowheads="1"/>
          </p:cNvSpPr>
          <p:nvPr/>
        </p:nvSpPr>
        <p:spPr bwMode="auto">
          <a:xfrm>
            <a:off x="44450" y="836613"/>
            <a:ext cx="8991600" cy="5220970"/>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2.2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通道结构的计算机系统</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系统总线：承担</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、存储器、通道之间的数据传输交换。</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总线：也称通道总线，承担外围设备与通道之间的数据传输。</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通道：两种总线采用不同的时序，通道需提供缓冲、转换等功能。</a:t>
            </a:r>
          </a:p>
          <a:p>
            <a:pPr marL="0" marR="0" lvl="0" indent="0" algn="l" defTabSz="914400" rtl="0" eaLnBrk="1" fontAlgn="base" latinLnBrk="0" hangingPunct="1">
              <a:lnSpc>
                <a:spcPts val="4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四级控制结构：</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1</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与存储器</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2</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）通道</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3</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模块（设备控制器）</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4</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a:t>
            </a:r>
          </a:p>
        </p:txBody>
      </p:sp>
      <p:pic>
        <p:nvPicPr>
          <p:cNvPr id="118787" name="Picture 8"/>
          <p:cNvPicPr>
            <a:picLocks noChangeAspect="1"/>
          </p:cNvPicPr>
          <p:nvPr/>
        </p:nvPicPr>
        <p:blipFill>
          <a:blip r:embed="rId2"/>
          <a:stretch>
            <a:fillRect/>
          </a:stretch>
        </p:blipFill>
        <p:spPr>
          <a:xfrm>
            <a:off x="4067175" y="2924175"/>
            <a:ext cx="4657725" cy="3790950"/>
          </a:xfrm>
          <a:prstGeom prst="rect">
            <a:avLst/>
          </a:prstGeom>
          <a:noFill/>
          <a:ln w="9525">
            <a:noFill/>
          </a:ln>
        </p:spPr>
      </p:pic>
      <p:sp>
        <p:nvSpPr>
          <p:cNvPr id="11878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p:cNvSpPr>
            <a:spLocks noChangeArrowheads="1"/>
          </p:cNvSpPr>
          <p:nvPr/>
        </p:nvSpPr>
        <p:spPr bwMode="auto">
          <a:xfrm>
            <a:off x="3419475" y="31750"/>
            <a:ext cx="2954338" cy="646113"/>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通道的功能</a:t>
            </a:r>
          </a:p>
        </p:txBody>
      </p:sp>
    </p:spTree>
    <p:extLst>
      <p:ext uri="{BB962C8B-B14F-4D97-AF65-F5344CB8AC3E}">
        <p14:creationId xmlns:p14="http://schemas.microsoft.com/office/powerpoint/2010/main" val="15307856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3"/>
          <p:cNvSpPr txBox="1">
            <a:spLocks noChangeArrowheads="1"/>
          </p:cNvSpPr>
          <p:nvPr/>
        </p:nvSpPr>
        <p:spPr bwMode="auto">
          <a:xfrm>
            <a:off x="44450" y="871538"/>
            <a:ext cx="8991600" cy="5477510"/>
          </a:xfrm>
          <a:prstGeom prst="rect">
            <a:avLst/>
          </a:prstGeom>
          <a:noFill/>
          <a:ln w="9525">
            <a:noFill/>
            <a:miter lim="800000"/>
          </a:ln>
        </p:spPr>
        <p:txBody>
          <a:bodyPr>
            <a:spAutoFit/>
          </a:bodyPr>
          <a:lstStyle/>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2.3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通道的功能</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(1)CPU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执行</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指令，通道接收来自</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输出的地址信息、控制信息，按指令要求与指定的外围设备进行通信。</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(2)</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从内存选取属于指定设备的通道程序，逐条执行通道指令，向设备控制器发送各种命令。</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(3)</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组织外围设备与</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、内存之间进行数据传送，并根据需要提供数据缓存的空间，以及提供数据存入内存的地址和传送的数据量。</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(4)</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从外围设备得到设备的状态信息，形成并保存通道本身的状态信息，根据要求将这些状态信息传送给</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(5)</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将外围设备的中断请求和通道本身的中断请求，按次序及时报告</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p>
        </p:txBody>
      </p:sp>
      <p:sp>
        <p:nvSpPr>
          <p:cNvPr id="119811"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2"/>
          <p:cNvSpPr>
            <a:spLocks noChangeArrowheads="1"/>
          </p:cNvSpPr>
          <p:nvPr/>
        </p:nvSpPr>
        <p:spPr bwMode="auto">
          <a:xfrm>
            <a:off x="3419475" y="31750"/>
            <a:ext cx="2954338" cy="646113"/>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通道的功能</a:t>
            </a:r>
          </a:p>
        </p:txBody>
      </p:sp>
    </p:spTree>
    <p:extLst>
      <p:ext uri="{BB962C8B-B14F-4D97-AF65-F5344CB8AC3E}">
        <p14:creationId xmlns:p14="http://schemas.microsoft.com/office/powerpoint/2010/main" val="7581383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3"/>
          <p:cNvSpPr txBox="1">
            <a:spLocks noChangeArrowheads="1"/>
          </p:cNvSpPr>
          <p:nvPr/>
        </p:nvSpPr>
        <p:spPr bwMode="auto">
          <a:xfrm>
            <a:off x="44450" y="871538"/>
            <a:ext cx="8991600" cy="5235575"/>
          </a:xfrm>
          <a:prstGeom prst="rect">
            <a:avLst/>
          </a:prstGeom>
          <a:noFill/>
          <a:ln w="9525">
            <a:noFill/>
            <a:miter lim="800000"/>
          </a:ln>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3.1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选择通道</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物理上可以连接多个设备，而逻辑上只允许连接一个设备，即在某段时间内只能为一个设备服务；</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适用于高速</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3.2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多路通道</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物理上可以连接多个设备，逻辑上可同时为多个设备提供数据传送服务。</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在同一时间段内能处理多个</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设备的数据传输；</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适用于低速</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a:t>
            </a:r>
          </a:p>
        </p:txBody>
      </p:sp>
      <p:sp>
        <p:nvSpPr>
          <p:cNvPr id="97283" name="Rectangle 2"/>
          <p:cNvSpPr>
            <a:spLocks noChangeArrowheads="1"/>
          </p:cNvSpPr>
          <p:nvPr/>
        </p:nvSpPr>
        <p:spPr bwMode="auto">
          <a:xfrm>
            <a:off x="3419475" y="31750"/>
            <a:ext cx="2954338" cy="646113"/>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3. </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通道的类型</a:t>
            </a:r>
          </a:p>
        </p:txBody>
      </p:sp>
      <p:sp>
        <p:nvSpPr>
          <p:cNvPr id="120836"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008168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7"/>
          <p:cNvSpPr txBox="1">
            <a:spLocks noChangeArrowheads="1"/>
          </p:cNvSpPr>
          <p:nvPr/>
        </p:nvSpPr>
        <p:spPr bwMode="auto">
          <a:xfrm>
            <a:off x="44450" y="914400"/>
            <a:ext cx="8991600" cy="4708525"/>
          </a:xfrm>
          <a:prstGeom prst="rect">
            <a:avLst/>
          </a:prstGeom>
          <a:noFill/>
          <a:ln w="9525">
            <a:noFill/>
            <a:miter lim="800000"/>
          </a:ln>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4.1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输入输出处理器</a:t>
            </a: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(IOP)</a:t>
            </a:r>
            <a:r>
              <a:rPr kumimoji="1" lang="en-US" altLang="zh-CN" sz="3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IOP</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是通道结构的</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处理器，可以和</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并行工作，提供高速的</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处理能力，实现数据的高速传送。但是它不是独立于</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工作的，而是主机的一个部件，与</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协同工作。</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如</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INTEL 8086</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 </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INTEL 8087</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：协处理器  </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INTEL 8089</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IOP</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管理。</a:t>
            </a:r>
          </a:p>
        </p:txBody>
      </p:sp>
      <p:sp>
        <p:nvSpPr>
          <p:cNvPr id="98307" name="Rectangle 2"/>
          <p:cNvSpPr>
            <a:spLocks noChangeArrowheads="1"/>
          </p:cNvSpPr>
          <p:nvPr/>
        </p:nvSpPr>
        <p:spPr bwMode="auto">
          <a:xfrm>
            <a:off x="2916238" y="31750"/>
            <a:ext cx="3878263" cy="646113"/>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4. </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通道结构的发展</a:t>
            </a:r>
          </a:p>
        </p:txBody>
      </p:sp>
      <p:sp>
        <p:nvSpPr>
          <p:cNvPr id="121860"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596883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3"/>
          <p:cNvSpPr txBox="1">
            <a:spLocks noChangeArrowheads="1"/>
          </p:cNvSpPr>
          <p:nvPr/>
        </p:nvSpPr>
        <p:spPr bwMode="auto">
          <a:xfrm>
            <a:off x="152400" y="836613"/>
            <a:ext cx="8740775" cy="5286062"/>
          </a:xfrm>
          <a:prstGeom prst="rect">
            <a:avLst/>
          </a:prstGeom>
          <a:noFill/>
          <a:ln w="9525">
            <a:noFill/>
            <a:miter lim="800000"/>
          </a:ln>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4.2 </a:t>
            </a:r>
            <a:r>
              <a:rPr kumimoji="1" lang="zh-CN" altLang="en-US" sz="3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外围处理机</a:t>
            </a:r>
            <a:r>
              <a:rPr kumimoji="1" lang="en-US" altLang="zh-CN" sz="3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(PPU) </a:t>
            </a:r>
          </a:p>
          <a:p>
            <a:pPr marL="0" marR="0" lvl="0" indent="0" algn="l" defTabSz="914400" rtl="0" eaLnBrk="1" fontAlgn="base" latinLnBrk="0" hangingPunct="1">
              <a:lnSpc>
                <a:spcPts val="4500"/>
              </a:lnSpc>
              <a:spcBef>
                <a:spcPct val="0"/>
              </a:spcBef>
              <a:spcAft>
                <a:spcPct val="0"/>
              </a:spcAft>
              <a:buClrTx/>
              <a:buSzTx/>
              <a:buFontTx/>
              <a:buNone/>
              <a:tabLst/>
              <a:defRPr/>
            </a:pPr>
            <a:endPar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2800" b="1" dirty="0">
                <a:solidFill>
                  <a:srgbClr val="000000"/>
                </a:solidFill>
                <a:latin typeface="+mn-ea"/>
              </a:rPr>
              <a:t> </a:t>
            </a:r>
            <a:r>
              <a:rPr kumimoji="1" lang="en-US" altLang="zh-CN" sz="2800" b="1" dirty="0">
                <a:solidFill>
                  <a:srgbClr val="000000"/>
                </a:solidFill>
                <a:latin typeface="+mn-ea"/>
              </a:rPr>
              <a:t>   </a:t>
            </a:r>
            <a:r>
              <a:rPr kumimoji="1" lang="zh-CN" altLang="en-US"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外围处理机</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PPU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基本上是独立于主机工作，它有自己的指令系统，只是侧重于</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管理。结构上接近一台计算机、或者就是一台通用计算机，一般称为前置机。</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dirty="0">
                <a:solidFill>
                  <a:srgbClr val="000000"/>
                </a:solidFill>
                <a:latin typeface="+mn-ea"/>
              </a:rPr>
              <a:t> </a:t>
            </a:r>
            <a:r>
              <a:rPr kumimoji="1" lang="zh-CN" altLang="en-US" sz="2800" b="1" dirty="0" smtClean="0">
                <a:solidFill>
                  <a:srgbClr val="000000"/>
                </a:solidFill>
                <a:latin typeface="+mn-ea"/>
              </a:rPr>
              <a:t>   </a:t>
            </a:r>
            <a:r>
              <a:rPr kumimoji="1" lang="zh-CN" altLang="en-US"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在</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一些大型计算机系统中，可以设置多台</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PPU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，分别承担</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管理、通信、维护诊断等任务，实际上已演变为多处理机</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多计算机系统。</a:t>
            </a:r>
          </a:p>
        </p:txBody>
      </p:sp>
      <p:sp>
        <p:nvSpPr>
          <p:cNvPr id="122883"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2"/>
          <p:cNvSpPr>
            <a:spLocks noChangeArrowheads="1"/>
          </p:cNvSpPr>
          <p:nvPr/>
        </p:nvSpPr>
        <p:spPr bwMode="auto">
          <a:xfrm>
            <a:off x="2916238" y="31750"/>
            <a:ext cx="3878263" cy="646113"/>
          </a:xfrm>
          <a:prstGeom prst="rect">
            <a:avLst/>
          </a:prstGeom>
          <a:noFill/>
          <a:ln w="9525">
            <a:no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4. </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通道结构的发展</a:t>
            </a:r>
          </a:p>
        </p:txBody>
      </p:sp>
    </p:spTree>
    <p:extLst>
      <p:ext uri="{BB962C8B-B14F-4D97-AF65-F5344CB8AC3E}">
        <p14:creationId xmlns:p14="http://schemas.microsoft.com/office/powerpoint/2010/main" val="2567456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平均存取时间</a:t>
            </a:r>
          </a:p>
        </p:txBody>
      </p:sp>
      <p:sp>
        <p:nvSpPr>
          <p:cNvPr id="16387"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514350" y="1123950"/>
            <a:ext cx="8226425" cy="5597525"/>
          </a:xfrm>
          <a:prstGeom prst="rect">
            <a:avLst/>
          </a:prstGeom>
        </p:spPr>
      </p:pic>
    </p:spTree>
    <p:extLst>
      <p:ext uri="{BB962C8B-B14F-4D97-AF65-F5344CB8AC3E}">
        <p14:creationId xmlns:p14="http://schemas.microsoft.com/office/powerpoint/2010/main" val="3492775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179388" y="966788"/>
            <a:ext cx="8523288" cy="3267075"/>
          </a:xfrm>
          <a:prstGeom prst="rect">
            <a:avLst/>
          </a:prstGeom>
          <a:noFill/>
          <a:ln w="9525">
            <a:noFill/>
            <a:miter lim="800000"/>
          </a:ln>
          <a:effectLst/>
        </p:spPr>
        <p:txBody>
          <a:bodyPr>
            <a:spAutoFit/>
          </a:bodyPr>
          <a:lstStyle/>
          <a:p>
            <a:pPr marL="0" marR="0" lvl="0" indent="0" algn="l" defTabSz="914400" rtl="0" eaLnBrk="1" fontAlgn="base" latinLnBrk="0" hangingPunct="1">
              <a:lnSpc>
                <a:spcPts val="5000"/>
              </a:lnSpc>
              <a:spcBef>
                <a:spcPct val="0"/>
              </a:spcBef>
              <a:spcAft>
                <a:spcPct val="0"/>
              </a:spcAft>
              <a:buClrTx/>
              <a:buSzTx/>
              <a:buFont typeface="Wingdings" panose="05000000000000000000" pitchFamily="2" charset="2"/>
              <a:buNone/>
              <a:tabLst/>
              <a:defRPr/>
            </a:pP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1</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基本概念</a:t>
            </a:r>
          </a:p>
          <a:p>
            <a:pPr marL="0" marR="0" lvl="0" indent="0" algn="l" defTabSz="914400" rtl="0" eaLnBrk="1" fontAlgn="base" latinLnBrk="0" hangingPunct="1">
              <a:lnSpc>
                <a:spcPts val="5000"/>
              </a:lnSpc>
              <a:spcBef>
                <a:spcPct val="0"/>
              </a:spcBef>
              <a:spcAft>
                <a:spcPct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方式、通道、外围处理机</a:t>
            </a:r>
            <a:endPar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5000"/>
              </a:lnSpc>
              <a:spcBef>
                <a:spcPct val="0"/>
              </a:spcBef>
              <a:spcAft>
                <a:spcPct val="0"/>
              </a:spcAft>
              <a:buClrTx/>
              <a:buSzTx/>
              <a:buFont typeface="Wingdings" panose="05000000000000000000" pitchFamily="2" charset="2"/>
              <a:buNone/>
              <a:tabLst/>
              <a:defRPr/>
            </a:pP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2</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、程序查询方式处理过程</a:t>
            </a:r>
          </a:p>
          <a:p>
            <a:pPr marL="0" marR="0" lvl="0" indent="0" algn="l" defTabSz="914400" rtl="0" eaLnBrk="1" fontAlgn="base" latinLnBrk="0" hangingPunct="1">
              <a:lnSpc>
                <a:spcPts val="5000"/>
              </a:lnSpc>
              <a:spcBef>
                <a:spcPct val="0"/>
              </a:spcBef>
              <a:spcAft>
                <a:spcPct val="0"/>
              </a:spcAft>
              <a:buClrTx/>
              <a:buSzTx/>
              <a:buFont typeface="Wingdings" panose="05000000000000000000" pitchFamily="2" charset="2"/>
              <a:buNone/>
              <a:tabLst/>
              <a:defRPr/>
            </a:pP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3</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、程序中断方式处理过程</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4</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、基本</a:t>
            </a: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控制器的逻辑结构</a:t>
            </a:r>
          </a:p>
        </p:txBody>
      </p:sp>
      <p:sp>
        <p:nvSpPr>
          <p:cNvPr id="123907"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本章重点内容回顾</a:t>
            </a:r>
          </a:p>
        </p:txBody>
      </p:sp>
    </p:spTree>
    <p:extLst>
      <p:ext uri="{BB962C8B-B14F-4D97-AF65-F5344CB8AC3E}">
        <p14:creationId xmlns:p14="http://schemas.microsoft.com/office/powerpoint/2010/main" val="488270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p:cNvSpPr>
          <p:nvPr>
            <p:ph type="ctrTitle"/>
          </p:nvPr>
        </p:nvSpPr>
        <p:spPr>
          <a:xfrm>
            <a:off x="762000" y="2501900"/>
            <a:ext cx="7772400" cy="1143000"/>
          </a:xfrm>
        </p:spPr>
        <p:txBody>
          <a:bodyPr vert="horz" wrap="square" lIns="91440" tIns="45720" rIns="91440" bIns="45720" anchor="ctr" anchorCtr="0"/>
          <a:lstStyle/>
          <a:p>
            <a:pPr eaLnBrk="1" hangingPunct="1">
              <a:buClrTx/>
              <a:buSzTx/>
              <a:buFontTx/>
            </a:pPr>
            <a:r>
              <a:rPr lang="zh-CN" altLang="en-US" sz="5800" dirty="0">
                <a:solidFill>
                  <a:schemeClr val="tx1"/>
                </a:solidFill>
              </a:rPr>
              <a:t>第八章习题</a:t>
            </a:r>
          </a:p>
        </p:txBody>
      </p:sp>
    </p:spTree>
    <p:extLst>
      <p:ext uri="{BB962C8B-B14F-4D97-AF65-F5344CB8AC3E}">
        <p14:creationId xmlns:p14="http://schemas.microsoft.com/office/powerpoint/2010/main" val="16219185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0" y="1208088"/>
            <a:ext cx="9144000" cy="2678113"/>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设某机有</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5</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级中断：</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L</a:t>
            </a:r>
            <a:r>
              <a:rPr kumimoji="1" lang="en-US" altLang="zh-CN" sz="2800" b="1" i="0" u="none" strike="noStrike" kern="1200" cap="none" spc="0" normalizeH="0" baseline="-25000" noProof="0" dirty="0">
                <a:ln>
                  <a:noFill/>
                </a:ln>
                <a:solidFill>
                  <a:srgbClr val="000000"/>
                </a:solidFill>
                <a:effectLst/>
                <a:uLnTx/>
                <a:uFillTx/>
                <a:latin typeface="Arial"/>
                <a:ea typeface="宋体"/>
                <a:cs typeface="+mn-cs"/>
              </a:rPr>
              <a:t>0</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L</a:t>
            </a:r>
            <a:r>
              <a:rPr kumimoji="1" lang="en-US" altLang="zh-CN" sz="2800" b="1" i="0" u="none" strike="noStrike" kern="1200" cap="none" spc="0" normalizeH="0" baseline="-25000" noProof="0" dirty="0">
                <a:ln>
                  <a:noFill/>
                </a:ln>
                <a:solidFill>
                  <a:srgbClr val="000000"/>
                </a:solidFill>
                <a:effectLst/>
                <a:uLnTx/>
                <a:uFillTx/>
                <a:latin typeface="Arial"/>
                <a:ea typeface="宋体"/>
                <a:cs typeface="+mn-cs"/>
              </a:rPr>
              <a:t>1</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L</a:t>
            </a:r>
            <a:r>
              <a:rPr kumimoji="1" lang="en-US" altLang="zh-CN" sz="2800" b="1" i="0" u="none" strike="noStrike" kern="1200" cap="none" spc="0" normalizeH="0" baseline="-25000" noProof="0" dirty="0">
                <a:ln>
                  <a:noFill/>
                </a:ln>
                <a:solidFill>
                  <a:srgbClr val="000000"/>
                </a:solidFill>
                <a:effectLst/>
                <a:uLnTx/>
                <a:uFillTx/>
                <a:latin typeface="Arial"/>
                <a:ea typeface="宋体"/>
                <a:cs typeface="+mn-cs"/>
              </a:rPr>
              <a:t>2</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L</a:t>
            </a:r>
            <a:r>
              <a:rPr kumimoji="1" lang="en-US" altLang="zh-CN" sz="2800" b="1" i="0" u="none" strike="noStrike" kern="1200" cap="none" spc="0" normalizeH="0" baseline="-25000" noProof="0" dirty="0">
                <a:ln>
                  <a:noFill/>
                </a:ln>
                <a:solidFill>
                  <a:srgbClr val="000000"/>
                </a:solidFill>
                <a:effectLst/>
                <a:uLnTx/>
                <a:uFillTx/>
                <a:latin typeface="Arial"/>
                <a:ea typeface="宋体"/>
                <a:cs typeface="+mn-cs"/>
              </a:rPr>
              <a:t>3</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和</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L</a:t>
            </a:r>
            <a:r>
              <a:rPr kumimoji="1" lang="en-US" altLang="zh-CN" sz="2800" b="1" i="0" u="none" strike="noStrike" kern="1200" cap="none" spc="0" normalizeH="0" baseline="-25000" noProof="0" dirty="0">
                <a:ln>
                  <a:noFill/>
                </a:ln>
                <a:solidFill>
                  <a:srgbClr val="000000"/>
                </a:solidFill>
                <a:effectLst/>
                <a:uLnTx/>
                <a:uFillTx/>
                <a:latin typeface="Arial"/>
                <a:ea typeface="宋体"/>
                <a:cs typeface="+mn-cs"/>
              </a:rPr>
              <a:t>4</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，其中断响应优先次序为</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L</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0 </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&gt;</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L</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1 </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&gt;</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L</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2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&gt; L</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3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&gt; L</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4 </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，现要求将中断处理次序改为</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L</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1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&gt; L</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3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&gt; L</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0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&gt; L</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4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&gt; L</a:t>
            </a:r>
            <a:r>
              <a:rPr kumimoji="1"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2 </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，试问：</a:t>
            </a:r>
            <a:endParaRPr kumimoji="1" lang="en-US" altLang="zh-CN" sz="28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00FF"/>
                </a:solidFill>
                <a:effectLst/>
                <a:uLnTx/>
                <a:uFillTx/>
                <a:latin typeface="Arial"/>
                <a:ea typeface="黑体" panose="02010609060101010101" pitchFamily="49" charset="-122"/>
                <a:cs typeface="Courier New" panose="02070309020205020404" pitchFamily="49" charset="0"/>
              </a:rPr>
              <a:t>（</a:t>
            </a:r>
            <a:r>
              <a:rPr kumimoji="1" lang="en-US" altLang="zh-CN" sz="2800" b="1" i="0" u="none" strike="noStrike" kern="1200" cap="none" spc="0" normalizeH="0" baseline="0" noProof="0" dirty="0">
                <a:ln>
                  <a:noFill/>
                </a:ln>
                <a:solidFill>
                  <a:srgbClr val="0000FF"/>
                </a:solidFill>
                <a:effectLst/>
                <a:uLnTx/>
                <a:uFillTx/>
                <a:latin typeface="Arial"/>
                <a:ea typeface="黑体" panose="02010609060101010101" pitchFamily="49" charset="-122"/>
                <a:cs typeface="Courier New" panose="02070309020205020404" pitchFamily="49" charset="0"/>
              </a:rPr>
              <a:t>1</a:t>
            </a:r>
            <a:r>
              <a:rPr kumimoji="1" lang="zh-CN" altLang="en-US" sz="2800" b="1" i="0" u="none" strike="noStrike" kern="1200" cap="none" spc="0" normalizeH="0" baseline="0" noProof="0" dirty="0">
                <a:ln>
                  <a:noFill/>
                </a:ln>
                <a:solidFill>
                  <a:srgbClr val="0000FF"/>
                </a:solidFill>
                <a:effectLst/>
                <a:uLnTx/>
                <a:uFillTx/>
                <a:latin typeface="Arial"/>
                <a:ea typeface="黑体" panose="02010609060101010101" pitchFamily="49" charset="-122"/>
                <a:cs typeface="Courier New" panose="02070309020205020404" pitchFamily="49" charset="0"/>
              </a:rPr>
              <a:t>）各级中断处理程序的中断屏蔽位如何设置</a:t>
            </a:r>
            <a:r>
              <a:rPr kumimoji="1" lang="zh-CN" altLang="en-US" sz="2800" b="1" i="0" u="none" strike="noStrike" kern="1200" cap="none" spc="0" normalizeH="0" baseline="0" noProof="0" dirty="0" smtClean="0">
                <a:ln>
                  <a:noFill/>
                </a:ln>
                <a:solidFill>
                  <a:srgbClr val="0000FF"/>
                </a:solidFill>
                <a:effectLst/>
                <a:uLnTx/>
                <a:uFillTx/>
                <a:latin typeface="Arial"/>
                <a:ea typeface="黑体" panose="02010609060101010101" pitchFamily="49" charset="-122"/>
                <a:cs typeface="Courier New" panose="02070309020205020404" pitchFamily="49" charset="0"/>
              </a:rPr>
              <a:t>？</a:t>
            </a:r>
            <a:endParaRPr kumimoji="1" lang="en-US" altLang="zh-CN" sz="2800" b="1" i="0" u="none" strike="noStrike" kern="1200" cap="none" spc="0" normalizeH="0" baseline="0" noProof="0" dirty="0">
              <a:ln>
                <a:noFill/>
              </a:ln>
              <a:solidFill>
                <a:srgbClr val="0000FF"/>
              </a:solidFill>
              <a:effectLst/>
              <a:uLnTx/>
              <a:uFillTx/>
              <a:latin typeface="Arial"/>
              <a:ea typeface="黑体" panose="02010609060101010101" pitchFamily="49"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00FF"/>
                </a:solidFill>
                <a:effectLst/>
                <a:uLnTx/>
                <a:uFillTx/>
                <a:latin typeface="Arial"/>
                <a:ea typeface="黑体" panose="02010609060101010101" pitchFamily="49" charset="-122"/>
                <a:cs typeface="Courier New" panose="02070309020205020404" pitchFamily="49" charset="0"/>
              </a:rPr>
              <a:t>（</a:t>
            </a:r>
            <a:r>
              <a:rPr kumimoji="1" lang="en-US" altLang="zh-CN" sz="2800" b="1" i="0" u="none" strike="noStrike" kern="1200" cap="none" spc="0" normalizeH="0" baseline="0" noProof="0" dirty="0">
                <a:ln>
                  <a:noFill/>
                </a:ln>
                <a:solidFill>
                  <a:srgbClr val="0000FF"/>
                </a:solidFill>
                <a:effectLst/>
                <a:uLnTx/>
                <a:uFillTx/>
                <a:latin typeface="Arial"/>
                <a:ea typeface="黑体" panose="02010609060101010101" pitchFamily="49" charset="-122"/>
                <a:cs typeface="Courier New" panose="02070309020205020404" pitchFamily="49" charset="0"/>
              </a:rPr>
              <a:t>2</a:t>
            </a:r>
            <a:r>
              <a:rPr kumimoji="1" lang="zh-CN" altLang="en-US" sz="2800" b="1" i="0" u="none" strike="noStrike" kern="1200" cap="none" spc="0" normalizeH="0" baseline="0" noProof="0" dirty="0">
                <a:ln>
                  <a:noFill/>
                </a:ln>
                <a:solidFill>
                  <a:srgbClr val="0000FF"/>
                </a:solidFill>
                <a:effectLst/>
                <a:uLnTx/>
                <a:uFillTx/>
                <a:latin typeface="Arial"/>
                <a:ea typeface="黑体" panose="02010609060101010101" pitchFamily="49" charset="-122"/>
                <a:cs typeface="Courier New" panose="02070309020205020404" pitchFamily="49" charset="0"/>
              </a:rPr>
              <a:t>）若这五级中断同时都发出中断请求，按更改后的次序画出进入各级中断处理程序的过程示意图。</a:t>
            </a:r>
          </a:p>
        </p:txBody>
      </p:sp>
      <p:sp>
        <p:nvSpPr>
          <p:cNvPr id="4"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P265</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第</a:t>
            </a: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8</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题</a:t>
            </a:r>
          </a:p>
        </p:txBody>
      </p:sp>
      <p:sp>
        <p:nvSpPr>
          <p:cNvPr id="125956"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386" name="Picture 2"/>
          <p:cNvPicPr>
            <a:picLocks noChangeAspect="1"/>
          </p:cNvPicPr>
          <p:nvPr/>
        </p:nvPicPr>
        <p:blipFill>
          <a:blip r:embed="rId2"/>
          <a:stretch>
            <a:fillRect/>
          </a:stretch>
        </p:blipFill>
        <p:spPr>
          <a:xfrm>
            <a:off x="827088" y="3932238"/>
            <a:ext cx="7532687" cy="2663825"/>
          </a:xfrm>
          <a:prstGeom prst="rect">
            <a:avLst/>
          </a:prstGeom>
          <a:noFill/>
          <a:ln w="9525">
            <a:noFill/>
          </a:ln>
        </p:spPr>
      </p:pic>
    </p:spTree>
    <p:extLst>
      <p:ext uri="{BB962C8B-B14F-4D97-AF65-F5344CB8AC3E}">
        <p14:creationId xmlns:p14="http://schemas.microsoft.com/office/powerpoint/2010/main" val="331710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0" y="849313"/>
            <a:ext cx="9144000" cy="3540125"/>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下列陈述中正确的是（ </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 </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 ）</a:t>
            </a:r>
            <a:endParaRPr kumimoji="1" lang="en-US" altLang="zh-CN" sz="28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A. </a:t>
            </a:r>
            <a:r>
              <a:rPr kumimoji="1" lang="zh-CN" altLang="en-US"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在</a:t>
            </a:r>
            <a:r>
              <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DMA</a:t>
            </a:r>
            <a:r>
              <a:rPr kumimoji="1" lang="zh-CN" altLang="en-US"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周期内，</a:t>
            </a:r>
            <a:r>
              <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CPU</a:t>
            </a:r>
            <a:r>
              <a:rPr kumimoji="1" lang="zh-CN" altLang="en-US"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不能执行程序</a:t>
            </a:r>
            <a:endPar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B. </a:t>
            </a:r>
            <a:r>
              <a:rPr kumimoji="1" lang="zh-CN" altLang="en-US"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中断发生时，</a:t>
            </a:r>
            <a:r>
              <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CPU</a:t>
            </a:r>
            <a:r>
              <a:rPr kumimoji="1" lang="zh-CN" altLang="en-US"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首先执行入栈指令将程序计数器的内容保护起来</a:t>
            </a:r>
            <a:endPar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C. DMA</a:t>
            </a:r>
            <a:r>
              <a:rPr kumimoji="1" lang="zh-CN" altLang="en-US"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传送方式中，</a:t>
            </a:r>
            <a:r>
              <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DMA</a:t>
            </a:r>
            <a:r>
              <a:rPr kumimoji="1" lang="zh-CN" altLang="en-US"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控制器每传送一个数据就窃取一个指令周期</a:t>
            </a:r>
            <a:endPar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D. </a:t>
            </a:r>
            <a:r>
              <a:rPr kumimoji="1" lang="zh-CN" altLang="en-US"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输入输出操作的最终目的是要实现</a:t>
            </a:r>
            <a:r>
              <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CPU</a:t>
            </a:r>
            <a:r>
              <a:rPr kumimoji="1" lang="zh-CN" altLang="en-US"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rPr>
              <a:t>与外设之间的数据传输</a:t>
            </a:r>
            <a:endParaRPr kumimoji="1" lang="en-US" altLang="zh-CN" sz="2800" b="1" i="0" u="none" strike="noStrike" kern="1200" cap="none" spc="0" normalizeH="0" baseline="0" noProof="0" dirty="0">
              <a:ln>
                <a:noFill/>
              </a:ln>
              <a:solidFill>
                <a:srgbClr val="000000"/>
              </a:solidFill>
              <a:effectLst/>
              <a:uLnTx/>
              <a:uFillTx/>
              <a:latin typeface="Arial"/>
              <a:ea typeface="宋体"/>
              <a:cs typeface="Courier New" panose="02070309020205020404" pitchFamily="49" charset="0"/>
            </a:endParaRPr>
          </a:p>
        </p:txBody>
      </p:sp>
      <p:sp>
        <p:nvSpPr>
          <p:cNvPr id="4"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P266</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第</a:t>
            </a: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12</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题</a:t>
            </a:r>
          </a:p>
        </p:txBody>
      </p:sp>
      <p:sp>
        <p:nvSpPr>
          <p:cNvPr id="126980"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Picture 28"/>
          <p:cNvPicPr>
            <a:picLocks noChangeAspect="1"/>
          </p:cNvPicPr>
          <p:nvPr/>
        </p:nvPicPr>
        <p:blipFill>
          <a:blip r:embed="rId2"/>
          <a:stretch>
            <a:fillRect/>
          </a:stretch>
        </p:blipFill>
        <p:spPr>
          <a:xfrm>
            <a:off x="2771775" y="3887788"/>
            <a:ext cx="3532188" cy="2925762"/>
          </a:xfrm>
          <a:prstGeom prst="rect">
            <a:avLst/>
          </a:prstGeom>
          <a:noFill/>
          <a:ln w="9525">
            <a:noFill/>
          </a:ln>
        </p:spPr>
      </p:pic>
    </p:spTree>
    <p:extLst>
      <p:ext uri="{BB962C8B-B14F-4D97-AF65-F5344CB8AC3E}">
        <p14:creationId xmlns:p14="http://schemas.microsoft.com/office/powerpoint/2010/main" val="81803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0" y="849313"/>
            <a:ext cx="9144000" cy="2246313"/>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用多路</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DMA</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控制器控制光盘、软盘、打印机三个设备同时工作。光盘以</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20</a:t>
            </a:r>
            <a:r>
              <a:rPr kumimoji="1" lang="el-GR"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μ</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s</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的间隔向控制器发</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DMA</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请求，软盘以</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90</a:t>
            </a:r>
            <a:r>
              <a:rPr kumimoji="1" lang="el-GR"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μ</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的间隔</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向控制器发</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DMA</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请求，打印机以</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180</a:t>
            </a:r>
            <a:r>
              <a:rPr kumimoji="1" lang="el-GR"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μ</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的间隔向控制器发</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DMA</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请求。</a:t>
            </a:r>
            <a:r>
              <a:rPr kumimoji="1" lang="zh-CN" altLang="en-US" sz="2800" b="1" i="0" u="none" strike="noStrike" kern="1200" cap="none" spc="0" normalizeH="0" baseline="0" noProof="0" dirty="0">
                <a:ln>
                  <a:noFill/>
                </a:ln>
                <a:solidFill>
                  <a:srgbClr val="0000FF"/>
                </a:solidFill>
                <a:effectLst/>
                <a:uLnTx/>
                <a:uFillTx/>
                <a:latin typeface="Arial"/>
                <a:ea typeface="黑体" panose="02010609060101010101" pitchFamily="49" charset="-122"/>
                <a:cs typeface="Courier New" panose="02070309020205020404" pitchFamily="49" charset="0"/>
              </a:rPr>
              <a:t>请画出多路</a:t>
            </a:r>
            <a:r>
              <a:rPr kumimoji="1" lang="en-US" altLang="zh-CN" sz="2800" b="1" i="0" u="none" strike="noStrike" kern="1200" cap="none" spc="0" normalizeH="0" baseline="0" noProof="0" dirty="0">
                <a:ln>
                  <a:noFill/>
                </a:ln>
                <a:solidFill>
                  <a:srgbClr val="0000FF"/>
                </a:solidFill>
                <a:effectLst/>
                <a:uLnTx/>
                <a:uFillTx/>
                <a:latin typeface="Arial"/>
                <a:ea typeface="黑体" panose="02010609060101010101" pitchFamily="49" charset="-122"/>
                <a:cs typeface="Courier New" panose="02070309020205020404" pitchFamily="49" charset="0"/>
              </a:rPr>
              <a:t>DMA</a:t>
            </a:r>
            <a:r>
              <a:rPr kumimoji="1" lang="zh-CN" altLang="en-US" sz="2800" b="1" i="0" u="none" strike="noStrike" kern="1200" cap="none" spc="0" normalizeH="0" baseline="0" noProof="0" dirty="0">
                <a:ln>
                  <a:noFill/>
                </a:ln>
                <a:solidFill>
                  <a:srgbClr val="0000FF"/>
                </a:solidFill>
                <a:effectLst/>
                <a:uLnTx/>
                <a:uFillTx/>
                <a:latin typeface="Arial"/>
                <a:ea typeface="黑体" panose="02010609060101010101" pitchFamily="49" charset="-122"/>
                <a:cs typeface="Courier New" panose="02070309020205020404" pitchFamily="49" charset="0"/>
              </a:rPr>
              <a:t>控制器的工作时空图。</a:t>
            </a:r>
          </a:p>
        </p:txBody>
      </p:sp>
      <p:sp>
        <p:nvSpPr>
          <p:cNvPr id="4"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P266</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第</a:t>
            </a: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17</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题</a:t>
            </a:r>
          </a:p>
        </p:txBody>
      </p:sp>
      <p:sp>
        <p:nvSpPr>
          <p:cNvPr id="12800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410" name="Picture 2"/>
          <p:cNvPicPr>
            <a:picLocks noChangeAspect="1"/>
          </p:cNvPicPr>
          <p:nvPr/>
        </p:nvPicPr>
        <p:blipFill>
          <a:blip r:embed="rId2"/>
          <a:stretch>
            <a:fillRect/>
          </a:stretch>
        </p:blipFill>
        <p:spPr>
          <a:xfrm>
            <a:off x="468313" y="3500438"/>
            <a:ext cx="8193087" cy="2736850"/>
          </a:xfrm>
          <a:prstGeom prst="rect">
            <a:avLst/>
          </a:prstGeom>
          <a:noFill/>
          <a:ln w="9525">
            <a:noFill/>
          </a:ln>
        </p:spPr>
      </p:pic>
      <p:sp>
        <p:nvSpPr>
          <p:cNvPr id="7" name="TextBox 6"/>
          <p:cNvSpPr txBox="1"/>
          <p:nvPr/>
        </p:nvSpPr>
        <p:spPr>
          <a:xfrm>
            <a:off x="0" y="3068638"/>
            <a:ext cx="9144000"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假设</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DMA</a:t>
            </a: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控制器完成一次</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DMA</a:t>
            </a: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传送需要</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5</a:t>
            </a:r>
            <a:r>
              <a:rPr kumimoji="1" lang="el-GR" altLang="zh-CN" sz="2000" b="1" i="0" u="none" strike="noStrike" kern="1200" cap="none" spc="0" normalizeH="0" baseline="0" noProof="0" dirty="0">
                <a:ln>
                  <a:noFill/>
                </a:ln>
                <a:solidFill>
                  <a:srgbClr val="000000"/>
                </a:solidFill>
                <a:effectLst/>
                <a:uLnTx/>
                <a:uFillTx/>
                <a:latin typeface="Arial"/>
                <a:ea typeface="宋体"/>
                <a:cs typeface="+mn-cs"/>
              </a:rPr>
              <a:t>μ</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s</a:t>
            </a: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，可画图下图：</a:t>
            </a:r>
          </a:p>
        </p:txBody>
      </p:sp>
    </p:spTree>
    <p:extLst>
      <p:ext uri="{BB962C8B-B14F-4D97-AF65-F5344CB8AC3E}">
        <p14:creationId xmlns:p14="http://schemas.microsoft.com/office/powerpoint/2010/main" val="419894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10"/>
                                        </p:tgtEl>
                                        <p:attrNameLst>
                                          <p:attrName>style.visibility</p:attrName>
                                        </p:attrNameLst>
                                      </p:cBhvr>
                                      <p:to>
                                        <p:strVal val="visible"/>
                                      </p:to>
                                    </p:set>
                                    <p:anim calcmode="lin" valueType="num">
                                      <p:cBhvr additive="base">
                                        <p:cTn id="11" dur="500" fill="hold"/>
                                        <p:tgtEl>
                                          <p:spTgt spid="17410"/>
                                        </p:tgtEl>
                                        <p:attrNameLst>
                                          <p:attrName>ppt_x</p:attrName>
                                        </p:attrNameLst>
                                      </p:cBhvr>
                                      <p:tavLst>
                                        <p:tav tm="0">
                                          <p:val>
                                            <p:strVal val="#ppt_x"/>
                                          </p:val>
                                        </p:tav>
                                        <p:tav tm="100000">
                                          <p:val>
                                            <p:strVal val="#ppt_x"/>
                                          </p:val>
                                        </p:tav>
                                      </p:tavLst>
                                    </p:anim>
                                    <p:anim calcmode="lin" valueType="num">
                                      <p:cBhvr additive="base">
                                        <p:cTn id="12"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73990" y="1124585"/>
            <a:ext cx="8795385" cy="5573395"/>
          </a:xfrm>
          <a:prstGeom prst="rect">
            <a:avLst/>
          </a:prstGeom>
        </p:spPr>
      </p:pic>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磁盘响应时间计算举例</a:t>
            </a:r>
          </a:p>
        </p:txBody>
      </p:sp>
      <p:sp>
        <p:nvSpPr>
          <p:cNvPr id="17411"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75956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685800" y="404813"/>
            <a:ext cx="7772400" cy="1143000"/>
          </a:xfrm>
        </p:spPr>
        <p:txBody>
          <a:bodyPr vert="horz" wrap="square" lIns="91440" tIns="45720" rIns="91440" bIns="45720" anchor="ctr" anchorCtr="0"/>
          <a:lstStyle/>
          <a:p>
            <a:r>
              <a:rPr lang="zh-CN" altLang="en-US" sz="4800" dirty="0"/>
              <a:t>内容提要</a:t>
            </a:r>
          </a:p>
        </p:txBody>
      </p:sp>
      <p:sp>
        <p:nvSpPr>
          <p:cNvPr id="18435" name="内容占位符 4"/>
          <p:cNvSpPr>
            <a:spLocks noGrp="1"/>
          </p:cNvSpPr>
          <p:nvPr>
            <p:ph idx="1"/>
          </p:nvPr>
        </p:nvSpPr>
        <p:spPr/>
        <p:txBody>
          <a:bodyPr vert="horz" wrap="square" lIns="91440" tIns="45720" rIns="91440" bIns="45720" anchor="t" anchorCtr="0"/>
          <a:lstStyle/>
          <a:p>
            <a:r>
              <a:rPr kumimoji="1" lang="en-US" altLang="zh-CN" dirty="0">
                <a:latin typeface="+mn-lt"/>
                <a:ea typeface="+mn-ea"/>
                <a:cs typeface="+mn-cs"/>
              </a:rPr>
              <a:t>I/O</a:t>
            </a:r>
            <a:r>
              <a:rPr kumimoji="1" lang="zh-CN" altLang="en-US" dirty="0">
                <a:latin typeface="+mn-lt"/>
                <a:ea typeface="+mn-ea"/>
                <a:cs typeface="+mn-cs"/>
              </a:rPr>
              <a:t>系统概述</a:t>
            </a:r>
            <a:endParaRPr kumimoji="1" lang="en-US" altLang="zh-CN" dirty="0">
              <a:latin typeface="+mn-lt"/>
              <a:ea typeface="+mn-ea"/>
              <a:cs typeface="+mn-cs"/>
            </a:endParaRPr>
          </a:p>
          <a:p>
            <a:pPr lvl="1"/>
            <a:r>
              <a:rPr kumimoji="1" lang="en-US" altLang="zh-CN" dirty="0">
                <a:latin typeface="+mn-lt"/>
                <a:ea typeface="+mn-ea"/>
              </a:rPr>
              <a:t>I/O</a:t>
            </a:r>
            <a:r>
              <a:rPr kumimoji="1" lang="zh-CN" altLang="en-US" dirty="0">
                <a:latin typeface="+mn-lt"/>
                <a:ea typeface="+mn-ea"/>
              </a:rPr>
              <a:t>系统的性能与功能</a:t>
            </a:r>
            <a:endParaRPr kumimoji="1" lang="en-US" altLang="zh-CN" dirty="0">
              <a:latin typeface="+mn-lt"/>
              <a:ea typeface="+mn-ea"/>
            </a:endParaRPr>
          </a:p>
          <a:p>
            <a:r>
              <a:rPr kumimoji="1" lang="en-US" altLang="zh-CN" dirty="0">
                <a:solidFill>
                  <a:srgbClr val="0000FF"/>
                </a:solidFill>
                <a:latin typeface="+mn-lt"/>
                <a:ea typeface="+mn-ea"/>
                <a:cs typeface="+mn-cs"/>
              </a:rPr>
              <a:t>I/O</a:t>
            </a:r>
            <a:r>
              <a:rPr kumimoji="1" lang="zh-CN" altLang="en-US" dirty="0">
                <a:solidFill>
                  <a:srgbClr val="0000FF"/>
                </a:solidFill>
                <a:latin typeface="+mn-lt"/>
                <a:ea typeface="+mn-ea"/>
                <a:cs typeface="+mn-cs"/>
              </a:rPr>
              <a:t>设备概述</a:t>
            </a:r>
          </a:p>
          <a:p>
            <a:pPr lvl="1"/>
            <a:r>
              <a:rPr kumimoji="1" lang="en-US" altLang="zh-CN" dirty="0">
                <a:latin typeface="+mn-lt"/>
                <a:ea typeface="+mn-ea"/>
              </a:rPr>
              <a:t>I/O</a:t>
            </a:r>
            <a:r>
              <a:rPr kumimoji="1" lang="zh-CN" altLang="en-US" dirty="0">
                <a:latin typeface="+mn-lt"/>
                <a:ea typeface="+mn-ea"/>
              </a:rPr>
              <a:t>设备的通用模型</a:t>
            </a:r>
            <a:endParaRPr kumimoji="1" lang="en-US" altLang="zh-CN" dirty="0">
              <a:latin typeface="+mn-lt"/>
              <a:ea typeface="+mn-ea"/>
            </a:endParaRPr>
          </a:p>
          <a:p>
            <a:pPr lvl="1"/>
            <a:r>
              <a:rPr kumimoji="1" lang="en-US" altLang="zh-CN" dirty="0">
                <a:solidFill>
                  <a:srgbClr val="0000FF"/>
                </a:solidFill>
                <a:latin typeface="+mn-lt"/>
                <a:ea typeface="+mn-ea"/>
              </a:rPr>
              <a:t>I/O</a:t>
            </a:r>
            <a:r>
              <a:rPr kumimoji="1" lang="zh-CN" altLang="en-US" dirty="0">
                <a:solidFill>
                  <a:srgbClr val="0000FF"/>
                </a:solidFill>
                <a:latin typeface="+mn-lt"/>
                <a:ea typeface="+mn-ea"/>
              </a:rPr>
              <a:t>接口</a:t>
            </a:r>
            <a:endParaRPr kumimoji="1" lang="en-US" altLang="zh-CN" dirty="0">
              <a:solidFill>
                <a:srgbClr val="0000FF"/>
              </a:solidFill>
              <a:latin typeface="+mn-lt"/>
              <a:ea typeface="+mn-ea"/>
            </a:endParaRPr>
          </a:p>
          <a:p>
            <a:pPr lvl="1"/>
            <a:r>
              <a:rPr kumimoji="1" lang="en-US" altLang="zh-CN" dirty="0">
                <a:latin typeface="+mn-lt"/>
                <a:ea typeface="+mn-ea"/>
              </a:rPr>
              <a:t>I/O</a:t>
            </a:r>
            <a:r>
              <a:rPr kumimoji="1" lang="zh-CN" altLang="en-US" dirty="0">
                <a:latin typeface="+mn-lt"/>
                <a:ea typeface="+mn-ea"/>
              </a:rPr>
              <a:t>设备的寻址方式</a:t>
            </a:r>
            <a:endParaRPr kumimoji="1" lang="en-US" altLang="zh-CN" dirty="0">
              <a:latin typeface="+mn-lt"/>
              <a:ea typeface="+mn-ea"/>
            </a:endParaRPr>
          </a:p>
          <a:p>
            <a:r>
              <a:rPr kumimoji="1" lang="en-US" altLang="zh-CN" dirty="0">
                <a:latin typeface="+mn-lt"/>
                <a:ea typeface="+mn-ea"/>
                <a:cs typeface="+mn-cs"/>
              </a:rPr>
              <a:t>CPU</a:t>
            </a:r>
            <a:r>
              <a:rPr kumimoji="1" lang="zh-CN" altLang="en-US" dirty="0">
                <a:latin typeface="+mn-lt"/>
                <a:ea typeface="+mn-ea"/>
                <a:cs typeface="+mn-cs"/>
              </a:rPr>
              <a:t>与</a:t>
            </a:r>
            <a:r>
              <a:rPr kumimoji="1" lang="en-US" altLang="zh-CN" dirty="0">
                <a:latin typeface="+mn-lt"/>
                <a:ea typeface="+mn-ea"/>
                <a:cs typeface="+mn-cs"/>
              </a:rPr>
              <a:t>I/O</a:t>
            </a:r>
            <a:r>
              <a:rPr kumimoji="1" lang="zh-CN" altLang="en-US" dirty="0">
                <a:latin typeface="+mn-lt"/>
                <a:ea typeface="+mn-ea"/>
                <a:cs typeface="+mn-cs"/>
              </a:rPr>
              <a:t>设备间的信息交换方式</a:t>
            </a:r>
            <a:endParaRPr kumimoji="1" lang="en-US" altLang="zh-CN" dirty="0">
              <a:latin typeface="+mn-lt"/>
              <a:ea typeface="+mn-ea"/>
              <a:cs typeface="+mn-cs"/>
            </a:endParaRPr>
          </a:p>
        </p:txBody>
      </p:sp>
      <p:sp>
        <p:nvSpPr>
          <p:cNvPr id="18436"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3838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2.3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接口</a:t>
            </a:r>
          </a:p>
        </p:txBody>
      </p:sp>
      <p:sp>
        <p:nvSpPr>
          <p:cNvPr id="1945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3"/>
          <p:cNvSpPr txBox="1">
            <a:spLocks noChangeArrowheads="1"/>
          </p:cNvSpPr>
          <p:nvPr/>
        </p:nvSpPr>
        <p:spPr bwMode="auto">
          <a:xfrm>
            <a:off x="247650" y="788988"/>
            <a:ext cx="8524875" cy="6088063"/>
          </a:xfrm>
          <a:prstGeom prst="rect">
            <a:avLst/>
          </a:prstGeom>
          <a:noFill/>
          <a:ln w="9525">
            <a:noFill/>
            <a:miter lim="800000"/>
          </a:ln>
        </p:spPr>
        <p:txBody>
          <a:bodyPr/>
          <a:lstStyle/>
          <a:p>
            <a:pPr marL="268605" marR="0" lvl="0" indent="-268605" algn="just" defTabSz="717550" rtl="0" eaLnBrk="0" fontAlgn="base" latinLnBrk="0" hangingPunct="0">
              <a:lnSpc>
                <a:spcPct val="100000"/>
              </a:lnSpc>
              <a:spcBef>
                <a:spcPct val="20000"/>
              </a:spcBef>
              <a:spcAft>
                <a:spcPct val="0"/>
              </a:spcAft>
              <a:buClrTx/>
              <a:buSzTx/>
              <a:buFontTx/>
              <a:buChar char="•"/>
              <a:tabLst/>
              <a:defRPr/>
            </a:pPr>
            <a:r>
              <a:rPr kumimoji="1" lang="pt-BR" altLang="zh-CN" sz="19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pt-BR" sz="19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接口：</a:t>
            </a:r>
            <a:r>
              <a:rPr kumimoji="1" lang="pt-BR" altLang="zh-CN" sz="19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pt-BR" sz="19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设备与</a:t>
            </a:r>
            <a:r>
              <a:rPr kumimoji="1" lang="pt-BR" altLang="zh-CN" sz="19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pt-BR" sz="19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控制器之间的连接器</a:t>
            </a:r>
          </a:p>
          <a:p>
            <a:pPr marL="582930" marR="0" lvl="1" indent="-224155" algn="just" defTabSz="717550" rtl="0" eaLnBrk="0" fontAlgn="base" latinLnBrk="0" hangingPunct="0">
              <a:lnSpc>
                <a:spcPct val="100000"/>
              </a:lnSpc>
              <a:spcBef>
                <a:spcPct val="20000"/>
              </a:spcBef>
              <a:spcAft>
                <a:spcPct val="0"/>
              </a:spcAft>
              <a:buClrTx/>
              <a:buSzTx/>
              <a:buFontTx/>
              <a:buNone/>
              <a:tabLst/>
              <a:defRPr/>
            </a:pPr>
            <a:r>
              <a:rPr kumimoji="1" lang="zh-CN" altLang="pt-BR"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包括：插头 / 插座的形式、通讯规程和电器特性等</a:t>
            </a:r>
          </a:p>
          <a:p>
            <a:pPr marL="268605" marR="0" lvl="0" indent="-268605" algn="just" defTabSz="717550" rtl="0" eaLnBrk="0" fontAlgn="base" latinLnBrk="0" hangingPunct="0">
              <a:lnSpc>
                <a:spcPct val="100000"/>
              </a:lnSpc>
              <a:spcBef>
                <a:spcPct val="20000"/>
              </a:spcBef>
              <a:spcAft>
                <a:spcPct val="0"/>
              </a:spcAft>
              <a:buClrTx/>
              <a:buSzTx/>
              <a:buFontTx/>
              <a:buChar char="•"/>
              <a:tabLst/>
              <a:defRPr/>
            </a:pPr>
            <a:r>
              <a:rPr kumimoji="1" lang="zh-CN" altLang="pt-BR" sz="19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分类：</a:t>
            </a:r>
          </a:p>
          <a:p>
            <a:pPr marL="582930" marR="0" lvl="1" indent="-224155" algn="just" defTabSz="717550" rtl="0" eaLnBrk="0" fontAlgn="base" latinLnBrk="0" hangingPunct="0">
              <a:lnSpc>
                <a:spcPct val="100000"/>
              </a:lnSpc>
              <a:spcBef>
                <a:spcPct val="20000"/>
              </a:spcBef>
              <a:spcAft>
                <a:spcPct val="0"/>
              </a:spcAft>
              <a:buClrTx/>
              <a:buSzTx/>
              <a:buFontTx/>
              <a:buChar char="–"/>
              <a:tabLst/>
              <a:defRPr/>
            </a:pPr>
            <a:r>
              <a:rPr kumimoji="1" lang="zh-CN" altLang="pt-BR"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从数据传输方式来分：</a:t>
            </a:r>
          </a:p>
          <a:p>
            <a:pPr marL="895350" marR="0" lvl="2" indent="-177800" algn="just" defTabSz="717550" rtl="0" eaLnBrk="0" fontAlgn="base" latinLnBrk="0" hangingPunct="0">
              <a:lnSpc>
                <a:spcPct val="100000"/>
              </a:lnSpc>
              <a:spcBef>
                <a:spcPct val="20000"/>
              </a:spcBef>
              <a:spcAft>
                <a:spcPct val="0"/>
              </a:spcAft>
              <a:buClrTx/>
              <a:buSzTx/>
              <a:buFontTx/>
              <a:buChar char="•"/>
              <a:tabLst/>
              <a:defRPr/>
            </a:pPr>
            <a:r>
              <a:rPr kumimoji="1" lang="zh-CN" altLang="pt-BR"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串行（一次只传输1位）</a:t>
            </a:r>
          </a:p>
          <a:p>
            <a:pPr marL="895350" marR="0" lvl="2" indent="-177800" algn="just" defTabSz="717550" rtl="0" eaLnBrk="0" fontAlgn="base" latinLnBrk="0" hangingPunct="0">
              <a:lnSpc>
                <a:spcPct val="100000"/>
              </a:lnSpc>
              <a:spcBef>
                <a:spcPct val="20000"/>
              </a:spcBef>
              <a:spcAft>
                <a:spcPct val="0"/>
              </a:spcAft>
              <a:buClrTx/>
              <a:buSzTx/>
              <a:buFontTx/>
              <a:buChar char="•"/>
              <a:tabLst/>
              <a:defRPr/>
            </a:pPr>
            <a:r>
              <a:rPr kumimoji="1" lang="zh-CN" altLang="pt-BR"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并行（多位一起进行传输）</a:t>
            </a:r>
          </a:p>
          <a:p>
            <a:pPr marL="582930" marR="0" lvl="1" indent="-224155" algn="just" defTabSz="717550" rtl="0" eaLnBrk="0" fontAlgn="base" latinLnBrk="0" hangingPunct="0">
              <a:lnSpc>
                <a:spcPct val="100000"/>
              </a:lnSpc>
              <a:spcBef>
                <a:spcPct val="20000"/>
              </a:spcBef>
              <a:spcAft>
                <a:spcPct val="0"/>
              </a:spcAft>
              <a:buClrTx/>
              <a:buSzTx/>
              <a:buFontTx/>
              <a:buChar char="–"/>
              <a:tabLst/>
              <a:defRPr/>
            </a:pPr>
            <a:r>
              <a:rPr kumimoji="1" lang="zh-CN" altLang="pt-BR"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从是否能连接多个设备来分：</a:t>
            </a:r>
          </a:p>
          <a:p>
            <a:pPr marL="895350" marR="0" lvl="2" indent="-177800" algn="just" defTabSz="717550" rtl="0" eaLnBrk="0" fontAlgn="base" latinLnBrk="0" hangingPunct="0">
              <a:lnSpc>
                <a:spcPct val="100000"/>
              </a:lnSpc>
              <a:spcBef>
                <a:spcPct val="20000"/>
              </a:spcBef>
              <a:spcAft>
                <a:spcPct val="0"/>
              </a:spcAft>
              <a:buClrTx/>
              <a:buSzTx/>
              <a:buFontTx/>
              <a:buChar char="•"/>
              <a:tabLst/>
              <a:defRPr/>
            </a:pPr>
            <a:r>
              <a:rPr kumimoji="1" lang="zh-CN" altLang="pt-BR"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总线式（可连接多个设备）</a:t>
            </a:r>
          </a:p>
          <a:p>
            <a:pPr marL="895350" marR="0" lvl="2" indent="-177800" algn="just" defTabSz="717550" rtl="0" eaLnBrk="0" fontAlgn="base" latinLnBrk="0" hangingPunct="0">
              <a:lnSpc>
                <a:spcPct val="100000"/>
              </a:lnSpc>
              <a:spcBef>
                <a:spcPct val="20000"/>
              </a:spcBef>
              <a:spcAft>
                <a:spcPct val="0"/>
              </a:spcAft>
              <a:buClrTx/>
              <a:buSzTx/>
              <a:buFontTx/>
              <a:buChar char="•"/>
              <a:tabLst/>
              <a:defRPr/>
            </a:pPr>
            <a:r>
              <a:rPr kumimoji="1" lang="zh-CN" altLang="pt-BR"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独占式（只能连接1个设备）</a:t>
            </a:r>
          </a:p>
          <a:p>
            <a:pPr marL="582930" marR="0" lvl="1" indent="-224155" algn="just" defTabSz="717550" rtl="0" eaLnBrk="0" fontAlgn="base" latinLnBrk="0" hangingPunct="0">
              <a:lnSpc>
                <a:spcPct val="100000"/>
              </a:lnSpc>
              <a:spcBef>
                <a:spcPct val="20000"/>
              </a:spcBef>
              <a:spcAft>
                <a:spcPct val="0"/>
              </a:spcAft>
              <a:buClrTx/>
              <a:buSzTx/>
              <a:buFontTx/>
              <a:buChar char="–"/>
              <a:tabLst/>
              <a:defRPr/>
            </a:pPr>
            <a:r>
              <a:rPr kumimoji="1" lang="zh-CN" altLang="pt-BR"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从是否符合标准来分：</a:t>
            </a:r>
          </a:p>
          <a:p>
            <a:pPr marL="895350" marR="0" lvl="2" indent="-177800" algn="just" defTabSz="717550" rtl="0" eaLnBrk="0" fontAlgn="base" latinLnBrk="0" hangingPunct="0">
              <a:lnSpc>
                <a:spcPct val="100000"/>
              </a:lnSpc>
              <a:spcBef>
                <a:spcPct val="20000"/>
              </a:spcBef>
              <a:spcAft>
                <a:spcPct val="0"/>
              </a:spcAft>
              <a:buClrTx/>
              <a:buSzTx/>
              <a:buFontTx/>
              <a:buChar char="•"/>
              <a:tabLst/>
              <a:defRPr/>
            </a:pPr>
            <a:r>
              <a:rPr kumimoji="1" lang="zh-CN" altLang="pt-BR"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标准接口 （通用接口）</a:t>
            </a:r>
          </a:p>
          <a:p>
            <a:pPr marL="895350" marR="0" lvl="2" indent="-177800" algn="just" defTabSz="717550" rtl="0" eaLnBrk="0" fontAlgn="base" latinLnBrk="0" hangingPunct="0">
              <a:lnSpc>
                <a:spcPct val="100000"/>
              </a:lnSpc>
              <a:spcBef>
                <a:spcPct val="20000"/>
              </a:spcBef>
              <a:spcAft>
                <a:spcPct val="0"/>
              </a:spcAft>
              <a:buClrTx/>
              <a:buSzTx/>
              <a:buFontTx/>
              <a:buChar char="•"/>
              <a:tabLst/>
              <a:defRPr/>
            </a:pPr>
            <a:r>
              <a:rPr kumimoji="1" lang="zh-CN" altLang="pt-BR"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专用接口 （专用接口）</a:t>
            </a:r>
          </a:p>
          <a:p>
            <a:pPr marL="582930" marR="0" lvl="1" indent="-224155" algn="just" defTabSz="717550" rtl="0" eaLnBrk="0" fontAlgn="base" latinLnBrk="0" hangingPunct="0">
              <a:lnSpc>
                <a:spcPct val="100000"/>
              </a:lnSpc>
              <a:spcBef>
                <a:spcPct val="30000"/>
              </a:spcBef>
              <a:spcAft>
                <a:spcPct val="0"/>
              </a:spcAft>
              <a:buClrTx/>
              <a:buSzTx/>
              <a:buFontTx/>
              <a:buChar char="–"/>
              <a:tabLst/>
              <a:defRPr/>
            </a:pPr>
            <a:r>
              <a:rPr kumimoji="1" lang="zh-CN" altLang="en-US"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按功能选择的灵活性来分：</a:t>
            </a:r>
          </a:p>
          <a:p>
            <a:pPr marL="895350" marR="0" lvl="2" indent="-177800" algn="just" defTabSz="717550" rtl="0" eaLnBrk="0" fontAlgn="base" latinLnBrk="0" hangingPunct="0">
              <a:lnSpc>
                <a:spcPct val="100000"/>
              </a:lnSpc>
              <a:spcBef>
                <a:spcPct val="30000"/>
              </a:spcBef>
              <a:spcAft>
                <a:spcPct val="0"/>
              </a:spcAft>
              <a:buClrTx/>
              <a:buSzTx/>
              <a:buFont typeface="宋体" panose="02010600030101010101" pitchFamily="2" charset="-122"/>
              <a:buChar char="–"/>
              <a:tabLst/>
              <a:defRPr/>
            </a:pPr>
            <a:r>
              <a:rPr kumimoji="1" lang="zh-CN" altLang="en-US"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可编程接口</a:t>
            </a:r>
          </a:p>
          <a:p>
            <a:pPr marL="895350" marR="0" lvl="2" indent="-177800" algn="just" defTabSz="717550" rtl="0" eaLnBrk="0" fontAlgn="base" latinLnBrk="0" hangingPunct="0">
              <a:lnSpc>
                <a:spcPct val="100000"/>
              </a:lnSpc>
              <a:spcBef>
                <a:spcPct val="30000"/>
              </a:spcBef>
              <a:spcAft>
                <a:spcPct val="0"/>
              </a:spcAft>
              <a:buClrTx/>
              <a:buSzTx/>
              <a:buFont typeface="宋体" panose="02010600030101010101" pitchFamily="2" charset="-122"/>
              <a:buChar char="–"/>
              <a:tabLst/>
              <a:defRPr/>
            </a:pPr>
            <a:r>
              <a:rPr kumimoji="1" lang="zh-CN" altLang="en-US" sz="19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不可编程接口</a:t>
            </a:r>
          </a:p>
          <a:p>
            <a:pPr marL="268605" marR="0" lvl="0" indent="-268605" algn="just" defTabSz="717550" rtl="0" eaLnBrk="0" fontAlgn="base" latinLnBrk="0" hangingPunct="0">
              <a:lnSpc>
                <a:spcPct val="110000"/>
              </a:lnSpc>
              <a:spcBef>
                <a:spcPct val="30000"/>
              </a:spcBef>
              <a:spcAft>
                <a:spcPct val="0"/>
              </a:spcAft>
              <a:buClrTx/>
              <a:buSzTx/>
              <a:buFontTx/>
              <a:buNone/>
              <a:tabLst/>
              <a:defRPr/>
            </a:pPr>
            <a:r>
              <a:rPr kumimoji="1" lang="zh-CN" altLang="en-US" sz="36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endParaRPr kumimoji="1" lang="zh-CN" altLang="en-US" sz="36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endParaRPr>
          </a:p>
        </p:txBody>
      </p:sp>
      <p:grpSp>
        <p:nvGrpSpPr>
          <p:cNvPr id="2" name="Group 4"/>
          <p:cNvGrpSpPr/>
          <p:nvPr/>
        </p:nvGrpSpPr>
        <p:grpSpPr>
          <a:xfrm>
            <a:off x="4294188" y="1628775"/>
            <a:ext cx="4721225" cy="4818063"/>
            <a:chOff x="2349" y="1226"/>
            <a:chExt cx="2167" cy="1983"/>
          </a:xfrm>
        </p:grpSpPr>
        <p:grpSp>
          <p:nvGrpSpPr>
            <p:cNvPr id="19462" name="Group 5"/>
            <p:cNvGrpSpPr/>
            <p:nvPr/>
          </p:nvGrpSpPr>
          <p:grpSpPr>
            <a:xfrm>
              <a:off x="2349" y="1226"/>
              <a:ext cx="1152" cy="1983"/>
              <a:chOff x="960" y="1087"/>
              <a:chExt cx="1445" cy="2825"/>
            </a:xfrm>
          </p:grpSpPr>
          <p:graphicFrame>
            <p:nvGraphicFramePr>
              <p:cNvPr id="19466" name="Object 2"/>
              <p:cNvGraphicFramePr>
                <a:graphicFrameLocks noChangeAspect="1"/>
              </p:cNvGraphicFramePr>
              <p:nvPr/>
            </p:nvGraphicFramePr>
            <p:xfrm>
              <a:off x="960" y="1087"/>
              <a:ext cx="1386" cy="2581"/>
            </p:xfrm>
            <a:graphic>
              <a:graphicData uri="http://schemas.openxmlformats.org/presentationml/2006/ole">
                <mc:AlternateContent xmlns:mc="http://schemas.openxmlformats.org/markup-compatibility/2006">
                  <mc:Choice xmlns:v="urn:schemas-microsoft-com:vml" Requires="v">
                    <p:oleObj spid="_x0000_s1262" r:id="rId3" imgW="4419600" imgH="8162925" progId="MSPhotoEd.3">
                      <p:embed/>
                    </p:oleObj>
                  </mc:Choice>
                  <mc:Fallback>
                    <p:oleObj r:id="rId3" imgW="4419600" imgH="8162925" progId="MSPhotoEd.3">
                      <p:embed/>
                      <p:pic>
                        <p:nvPicPr>
                          <p:cNvPr id="19466" name="Object 2"/>
                          <p:cNvPicPr/>
                          <p:nvPr/>
                        </p:nvPicPr>
                        <p:blipFill>
                          <a:blip r:embed="rId4"/>
                          <a:stretch>
                            <a:fillRect/>
                          </a:stretch>
                        </p:blipFill>
                        <p:spPr>
                          <a:xfrm>
                            <a:off x="960" y="1087"/>
                            <a:ext cx="1386" cy="2581"/>
                          </a:xfrm>
                          <a:prstGeom prst="rect">
                            <a:avLst/>
                          </a:prstGeom>
                          <a:noFill/>
                          <a:ln w="38100">
                            <a:noFill/>
                            <a:miter/>
                          </a:ln>
                        </p:spPr>
                      </p:pic>
                    </p:oleObj>
                  </mc:Fallback>
                </mc:AlternateContent>
              </a:graphicData>
            </a:graphic>
          </p:graphicFrame>
          <p:sp>
            <p:nvSpPr>
              <p:cNvPr id="19467" name="Text Box 7"/>
              <p:cNvSpPr txBox="1"/>
              <p:nvPr/>
            </p:nvSpPr>
            <p:spPr>
              <a:xfrm>
                <a:off x="1301" y="3663"/>
                <a:ext cx="1104" cy="249"/>
              </a:xfrm>
              <a:prstGeom prst="rect">
                <a:avLst/>
              </a:prstGeom>
              <a:noFill/>
              <a:ln w="12700">
                <a:noFill/>
              </a:ln>
            </p:spPr>
            <p:txBody>
              <a:bodyPr lIns="116623" tIns="58311" rIns="116623" bIns="58311">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1167130" rtl="0" eaLnBrk="1" fontAlgn="t"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串行口</a:t>
                </a:r>
              </a:p>
            </p:txBody>
          </p:sp>
        </p:grpSp>
        <p:grpSp>
          <p:nvGrpSpPr>
            <p:cNvPr id="19463" name="Group 8"/>
            <p:cNvGrpSpPr/>
            <p:nvPr/>
          </p:nvGrpSpPr>
          <p:grpSpPr>
            <a:xfrm>
              <a:off x="3255" y="1226"/>
              <a:ext cx="1261" cy="1797"/>
              <a:chOff x="3360" y="1146"/>
              <a:chExt cx="1733" cy="2469"/>
            </a:xfrm>
          </p:grpSpPr>
          <p:graphicFrame>
            <p:nvGraphicFramePr>
              <p:cNvPr id="19464" name="Object 3"/>
              <p:cNvGraphicFramePr>
                <a:graphicFrameLocks noChangeAspect="1"/>
              </p:cNvGraphicFramePr>
              <p:nvPr/>
            </p:nvGraphicFramePr>
            <p:xfrm>
              <a:off x="3360" y="1146"/>
              <a:ext cx="1733" cy="2469"/>
            </p:xfrm>
            <a:graphic>
              <a:graphicData uri="http://schemas.openxmlformats.org/presentationml/2006/ole">
                <mc:AlternateContent xmlns:mc="http://schemas.openxmlformats.org/markup-compatibility/2006">
                  <mc:Choice xmlns:v="urn:schemas-microsoft-com:vml" Requires="v">
                    <p:oleObj spid="_x0000_s1263" r:id="rId5" imgW="4962525" imgH="7334250" progId="MSPhotoEd.3">
                      <p:embed/>
                    </p:oleObj>
                  </mc:Choice>
                  <mc:Fallback>
                    <p:oleObj r:id="rId5" imgW="4962525" imgH="7334250" progId="MSPhotoEd.3">
                      <p:embed/>
                      <p:pic>
                        <p:nvPicPr>
                          <p:cNvPr id="19464" name="Object 3"/>
                          <p:cNvPicPr/>
                          <p:nvPr/>
                        </p:nvPicPr>
                        <p:blipFill>
                          <a:blip r:embed="rId6"/>
                          <a:stretch>
                            <a:fillRect/>
                          </a:stretch>
                        </p:blipFill>
                        <p:spPr>
                          <a:xfrm>
                            <a:off x="3360" y="1146"/>
                            <a:ext cx="1733" cy="2469"/>
                          </a:xfrm>
                          <a:prstGeom prst="rect">
                            <a:avLst/>
                          </a:prstGeom>
                          <a:noFill/>
                          <a:ln w="38100">
                            <a:noFill/>
                            <a:miter/>
                          </a:ln>
                        </p:spPr>
                      </p:pic>
                    </p:oleObj>
                  </mc:Fallback>
                </mc:AlternateContent>
              </a:graphicData>
            </a:graphic>
          </p:graphicFrame>
          <p:sp>
            <p:nvSpPr>
              <p:cNvPr id="11" name="Text Box 10"/>
              <p:cNvSpPr txBox="1">
                <a:spLocks noChangeArrowheads="1"/>
              </p:cNvSpPr>
              <p:nvPr/>
            </p:nvSpPr>
            <p:spPr bwMode="auto">
              <a:xfrm>
                <a:off x="3603" y="1949"/>
                <a:ext cx="969" cy="111"/>
              </a:xfrm>
              <a:prstGeom prst="rect">
                <a:avLst/>
              </a:prstGeom>
              <a:noFill/>
              <a:ln>
                <a:noFill/>
              </a:ln>
              <a:effectLst/>
            </p:spPr>
            <p:txBody>
              <a:bodyPr lIns="117432" tIns="58717" rIns="117432" bIns="58717"/>
              <a:lstStyle/>
              <a:p>
                <a:pPr marL="268605" marR="0" lvl="0" indent="-268605" algn="l" defTabSz="717550" rtl="0" eaLnBrk="1" fontAlgn="t" latinLnBrk="0" hangingPunct="1">
                  <a:lnSpc>
                    <a:spcPct val="9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DAEDEF">
                        <a:lumMod val="10000"/>
                      </a:srgbClr>
                    </a:solidFill>
                    <a:effectLst/>
                    <a:uLnTx/>
                    <a:uFillTx/>
                    <a:latin typeface="宋体" panose="02010600030101010101" pitchFamily="2" charset="-122"/>
                    <a:ea typeface="宋体" panose="02010600030101010101" pitchFamily="2" charset="-122"/>
                    <a:cs typeface="+mn-cs"/>
                  </a:rPr>
                  <a:t>并行口</a:t>
                </a:r>
              </a:p>
            </p:txBody>
          </p:sp>
        </p:grpSp>
      </p:grpSp>
    </p:spTree>
    <p:extLst>
      <p:ext uri="{BB962C8B-B14F-4D97-AF65-F5344CB8AC3E}">
        <p14:creationId xmlns:p14="http://schemas.microsoft.com/office/powerpoint/2010/main" val="1803889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500"/>
                                        <p:tgtEl>
                                          <p:spTgt spid="6">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blinds(horizontal)">
                                      <p:cBhvr>
                                        <p:cTn id="26" dur="500"/>
                                        <p:tgtEl>
                                          <p:spTgt spid="6">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blinds(horizontal)">
                                      <p:cBhvr>
                                        <p:cTn id="29" dur="500"/>
                                        <p:tgtEl>
                                          <p:spTgt spid="6">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blinds(horizontal)">
                                      <p:cBhvr>
                                        <p:cTn id="32" dur="500"/>
                                        <p:tgtEl>
                                          <p:spTgt spid="6">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blinds(horizontal)">
                                      <p:cBhvr>
                                        <p:cTn id="35" dur="500"/>
                                        <p:tgtEl>
                                          <p:spTgt spid="6">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blinds(horizontal)">
                                      <p:cBhvr>
                                        <p:cTn id="38" dur="500"/>
                                        <p:tgtEl>
                                          <p:spTgt spid="6">
                                            <p:txEl>
                                              <p:pRg st="9" end="9"/>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blinds(horizontal)">
                                      <p:cBhvr>
                                        <p:cTn id="41" dur="500"/>
                                        <p:tgtEl>
                                          <p:spTgt spid="6">
                                            <p:txEl>
                                              <p:pRg st="10" end="10"/>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blinds(horizontal)">
                                      <p:cBhvr>
                                        <p:cTn id="44" dur="500"/>
                                        <p:tgtEl>
                                          <p:spTgt spid="6">
                                            <p:txEl>
                                              <p:pRg st="11" end="11"/>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blinds(horizontal)">
                                      <p:cBhvr>
                                        <p:cTn id="47" dur="500"/>
                                        <p:tgtEl>
                                          <p:spTgt spid="6">
                                            <p:txEl>
                                              <p:pRg st="12" end="12"/>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blinds(horizontal)">
                                      <p:cBhvr>
                                        <p:cTn id="50" dur="500"/>
                                        <p:tgtEl>
                                          <p:spTgt spid="6">
                                            <p:txEl>
                                              <p:pRg st="13" end="13"/>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blinds(horizontal)">
                                      <p:cBhvr>
                                        <p:cTn id="53" dur="500"/>
                                        <p:tgtEl>
                                          <p:spTgt spid="6">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blinds(horizontal)">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2.3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接口</a:t>
            </a:r>
          </a:p>
        </p:txBody>
      </p:sp>
      <p:sp>
        <p:nvSpPr>
          <p:cNvPr id="20483"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3"/>
          <p:cNvSpPr txBox="1">
            <a:spLocks noChangeArrowheads="1"/>
          </p:cNvSpPr>
          <p:nvPr/>
        </p:nvSpPr>
        <p:spPr bwMode="auto">
          <a:xfrm>
            <a:off x="251460" y="1052830"/>
            <a:ext cx="8524875" cy="5657850"/>
          </a:xfrm>
          <a:prstGeom prst="rect">
            <a:avLst/>
          </a:prstGeom>
          <a:noFill/>
          <a:ln w="9525">
            <a:noFill/>
            <a:miter lim="800000"/>
          </a:ln>
        </p:spPr>
        <p:txBody>
          <a:bodyPr/>
          <a:lstStyle/>
          <a:p>
            <a:pPr marL="268605" marR="0" lvl="0" indent="-268605" algn="just" defTabSz="717550" rtl="0" eaLnBrk="0" fontAlgn="base" latinLnBrk="0" hangingPunct="0">
              <a:lnSpc>
                <a:spcPct val="100000"/>
              </a:lnSpc>
              <a:spcBef>
                <a:spcPct val="20000"/>
              </a:spcBef>
              <a:spcAft>
                <a:spcPct val="0"/>
              </a:spcAft>
              <a:buClrTx/>
              <a:buSzTx/>
              <a:buFontTx/>
              <a:buChar char="•"/>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I/O</a:t>
            </a:r>
            <a:r>
              <a:rPr kumimoji="1"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总线</a:t>
            </a:r>
            <a:r>
              <a:rPr kumimoji="1" lang="zh-CN" altLang="en-US" sz="2800" b="1" dirty="0">
                <a:solidFill>
                  <a:srgbClr val="000000"/>
                </a:solidFill>
                <a:latin typeface="Times New Roman" panose="02020603050405020304" pitchFamily="18" charset="0"/>
                <a:ea typeface="宋体" panose="02010600030101010101" pitchFamily="2" charset="-122"/>
              </a:rPr>
              <a:t>，</a:t>
            </a:r>
            <a:r>
              <a:rPr kumimoji="1"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I/O</a:t>
            </a:r>
            <a:r>
              <a:rPr kumimoji="1"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控制器，</a:t>
            </a:r>
            <a:r>
              <a:rPr kumimoji="1"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接口与</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设备的关系</a:t>
            </a:r>
            <a:r>
              <a:rPr kumimoji="1" lang="zh-CN" altLang="en-US" sz="36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endParaRPr kumimoji="1" lang="zh-CN" altLang="en-US" sz="36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endParaRPr>
          </a:p>
        </p:txBody>
      </p:sp>
      <p:sp>
        <p:nvSpPr>
          <p:cNvPr id="20486" name="Text Box 49"/>
          <p:cNvSpPr txBox="1"/>
          <p:nvPr/>
        </p:nvSpPr>
        <p:spPr>
          <a:xfrm>
            <a:off x="454025" y="5635625"/>
            <a:ext cx="8242300" cy="457200"/>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FF"/>
                </a:solidFill>
                <a:effectLst/>
                <a:uLnTx/>
                <a:uFillTx/>
                <a:latin typeface="Arial"/>
                <a:ea typeface="宋体"/>
                <a:cs typeface="+mn-cs"/>
              </a:rPr>
              <a:t>本课程把</a:t>
            </a:r>
            <a:r>
              <a:rPr kumimoji="1" lang="en-US" altLang="zh-CN" sz="2400" b="1" i="0" u="none" strike="noStrike" kern="1200" cap="none" spc="0" normalizeH="0" baseline="0" noProof="0" dirty="0">
                <a:ln>
                  <a:noFill/>
                </a:ln>
                <a:solidFill>
                  <a:srgbClr val="0000FF"/>
                </a:solidFill>
                <a:effectLst/>
                <a:uLnTx/>
                <a:uFillTx/>
                <a:latin typeface="Arial"/>
                <a:ea typeface="宋体"/>
                <a:cs typeface="+mn-cs"/>
              </a:rPr>
              <a:t>I/O</a:t>
            </a:r>
            <a:r>
              <a:rPr kumimoji="1" lang="zh-CN" altLang="en-US" sz="2400" b="1" i="0" u="none" strike="noStrike" kern="1200" cap="none" spc="0" normalizeH="0" baseline="0" noProof="0" dirty="0">
                <a:ln>
                  <a:noFill/>
                </a:ln>
                <a:solidFill>
                  <a:srgbClr val="0000FF"/>
                </a:solidFill>
                <a:effectLst/>
                <a:uLnTx/>
                <a:uFillTx/>
                <a:latin typeface="Arial"/>
                <a:ea typeface="宋体"/>
                <a:cs typeface="+mn-cs"/>
              </a:rPr>
              <a:t>控制器和插座合起来称为</a:t>
            </a:r>
            <a:r>
              <a:rPr kumimoji="1" lang="en-US" altLang="zh-CN" sz="2400" b="1" i="0" u="none" strike="noStrike" kern="1200" cap="none" spc="0" normalizeH="0" baseline="0" noProof="0" dirty="0">
                <a:ln>
                  <a:noFill/>
                </a:ln>
                <a:solidFill>
                  <a:srgbClr val="0000FF"/>
                </a:solidFill>
                <a:effectLst/>
                <a:uLnTx/>
                <a:uFillTx/>
                <a:latin typeface="Arial"/>
                <a:ea typeface="宋体"/>
                <a:cs typeface="+mn-cs"/>
              </a:rPr>
              <a:t>I/O</a:t>
            </a:r>
            <a:r>
              <a:rPr kumimoji="1" lang="zh-CN" altLang="en-US" sz="2400" b="1" i="0" u="none" strike="noStrike" kern="1200" cap="none" spc="0" normalizeH="0" baseline="0" noProof="0" dirty="0">
                <a:ln>
                  <a:noFill/>
                </a:ln>
                <a:solidFill>
                  <a:srgbClr val="0000FF"/>
                </a:solidFill>
                <a:effectLst/>
                <a:uLnTx/>
                <a:uFillTx/>
                <a:latin typeface="Arial"/>
                <a:ea typeface="宋体"/>
                <a:cs typeface="+mn-cs"/>
              </a:rPr>
              <a:t>接口。</a:t>
            </a:r>
          </a:p>
        </p:txBody>
      </p:sp>
      <p:pic>
        <p:nvPicPr>
          <p:cNvPr id="2" name="图片 1"/>
          <p:cNvPicPr>
            <a:picLocks noChangeAspect="1"/>
          </p:cNvPicPr>
          <p:nvPr/>
        </p:nvPicPr>
        <p:blipFill>
          <a:blip r:embed="rId2"/>
          <a:stretch>
            <a:fillRect/>
          </a:stretch>
        </p:blipFill>
        <p:spPr>
          <a:xfrm>
            <a:off x="647700" y="1700530"/>
            <a:ext cx="7848600" cy="3935095"/>
          </a:xfrm>
          <a:prstGeom prst="rect">
            <a:avLst/>
          </a:prstGeom>
        </p:spPr>
      </p:pic>
    </p:spTree>
    <p:extLst>
      <p:ext uri="{BB962C8B-B14F-4D97-AF65-F5344CB8AC3E}">
        <p14:creationId xmlns:p14="http://schemas.microsoft.com/office/powerpoint/2010/main" val="154972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charRg st="0" end="28"/>
                                            </p:txEl>
                                          </p:spTgt>
                                        </p:tgtEl>
                                        <p:attrNameLst>
                                          <p:attrName>style.visibility</p:attrName>
                                        </p:attrNameLst>
                                      </p:cBhvr>
                                      <p:to>
                                        <p:strVal val="visible"/>
                                      </p:to>
                                    </p:set>
                                    <p:animEffect transition="in" filter="blinds(horizontal)">
                                      <p:cBhvr>
                                        <p:cTn id="7" dur="500"/>
                                        <p:tgtEl>
                                          <p:spTgt spid="6">
                                            <p:txEl>
                                              <p:charRg st="0"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2.3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接口的职能</a:t>
            </a:r>
          </a:p>
        </p:txBody>
      </p:sp>
      <p:sp>
        <p:nvSpPr>
          <p:cNvPr id="21507"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3"/>
          <p:cNvSpPr txBox="1">
            <a:spLocks noChangeArrowheads="1"/>
          </p:cNvSpPr>
          <p:nvPr/>
        </p:nvSpPr>
        <p:spPr bwMode="auto">
          <a:xfrm>
            <a:off x="247650" y="788988"/>
            <a:ext cx="8524875" cy="5376863"/>
          </a:xfrm>
          <a:prstGeom prst="rect">
            <a:avLst/>
          </a:prstGeom>
          <a:noFill/>
          <a:ln w="9525">
            <a:noFill/>
            <a:miter lim="800000"/>
          </a:ln>
        </p:spPr>
        <p:txBody>
          <a:bodyPr/>
          <a:lstStyle/>
          <a:p>
            <a:pPr marL="342900" marR="0" lvl="0" indent="-342900" algn="l" defTabSz="914400" rtl="0" eaLnBrk="1" fontAlgn="base" latinLnBrk="0" hangingPunct="1">
              <a:lnSpc>
                <a:spcPct val="125000"/>
              </a:lnSpc>
              <a:spcBef>
                <a:spcPct val="25000"/>
              </a:spcBef>
              <a:spcAft>
                <a:spcPct val="0"/>
              </a:spcAft>
              <a:buClrTx/>
              <a:buSzTx/>
              <a:buFontTx/>
              <a:buNone/>
              <a:tabLst/>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数据缓冲</a:t>
            </a:r>
          </a:p>
          <a:p>
            <a:pPr marL="342900" marR="0" lvl="0" indent="-342900" algn="l" defTabSz="914400" rtl="0" eaLnBrk="1" fontAlgn="base" latinLnBrk="0" hangingPunct="1">
              <a:lnSpc>
                <a:spcPct val="125000"/>
              </a:lnSpc>
              <a:spcBef>
                <a:spcPct val="25000"/>
              </a:spcBef>
              <a:spcAft>
                <a:spcPct val="0"/>
              </a:spcAft>
              <a:buClrTx/>
              <a:buSzTx/>
              <a:buFontTx/>
              <a:buNone/>
              <a:tabLst/>
              <a:defRPr/>
            </a:pPr>
            <a:r>
              <a:rPr kumimoji="1" lang="zh-CN" altLang="en-US" sz="2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提供数据缓冲寄存器，以达到主机和外设工作速度的匹配。 </a:t>
            </a:r>
          </a:p>
          <a:p>
            <a:pPr marL="342900" marR="0" lvl="0" indent="-342900" algn="l" defTabSz="914400" rtl="0" eaLnBrk="1" fontAlgn="base" latinLnBrk="0" hangingPunct="1">
              <a:lnSpc>
                <a:spcPct val="125000"/>
              </a:lnSpc>
              <a:spcBef>
                <a:spcPct val="25000"/>
              </a:spcBef>
              <a:spcAft>
                <a:spcPct val="0"/>
              </a:spcAft>
              <a:buClrTx/>
              <a:buSzTx/>
              <a:buFontTx/>
              <a:buNone/>
              <a:tabLst/>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错误或状态检测</a:t>
            </a:r>
          </a:p>
          <a:p>
            <a:pPr marL="342900" marR="0" lvl="0" indent="-342900" algn="l" defTabSz="914400" rtl="0" eaLnBrk="1" fontAlgn="base" latinLnBrk="0" hangingPunct="1">
              <a:lnSpc>
                <a:spcPct val="125000"/>
              </a:lnSpc>
              <a:spcBef>
                <a:spcPct val="25000"/>
              </a:spcBef>
              <a:spcAft>
                <a:spcPct val="0"/>
              </a:spcAft>
              <a:buClrTx/>
              <a:buSzTx/>
              <a:buFontTx/>
              <a:buNone/>
              <a:tabLst/>
              <a:defRPr/>
            </a:pPr>
            <a:r>
              <a:rPr kumimoji="1" lang="zh-CN" altLang="en-US" sz="2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提供状态寄存器，以保存各种错误或状态信息供</a:t>
            </a:r>
            <a:r>
              <a:rPr kumimoji="1" lang="en-US" altLang="zh-CN" sz="2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CPU</a:t>
            </a:r>
            <a:r>
              <a:rPr kumimoji="1" lang="zh-CN" altLang="en-US" sz="2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查用。 </a:t>
            </a:r>
          </a:p>
          <a:p>
            <a:pPr marL="342900" marR="0" lvl="0" indent="-342900" algn="l" defTabSz="914400" rtl="0" eaLnBrk="1" fontAlgn="base" latinLnBrk="0" hangingPunct="1">
              <a:lnSpc>
                <a:spcPct val="125000"/>
              </a:lnSpc>
              <a:spcBef>
                <a:spcPct val="25000"/>
              </a:spcBef>
              <a:spcAft>
                <a:spcPct val="0"/>
              </a:spcAft>
              <a:buClrTx/>
              <a:buSzTx/>
              <a:buFontTx/>
              <a:buNone/>
              <a:tabLst/>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控制和定时</a:t>
            </a:r>
          </a:p>
          <a:p>
            <a:pPr marL="342900" marR="0" lvl="0" indent="-342900" algn="l" defTabSz="914400" rtl="0" eaLnBrk="1" fontAlgn="base" latinLnBrk="0" hangingPunct="1">
              <a:lnSpc>
                <a:spcPct val="125000"/>
              </a:lnSpc>
              <a:spcBef>
                <a:spcPct val="25000"/>
              </a:spcBef>
              <a:spcAft>
                <a:spcPct val="0"/>
              </a:spcAft>
              <a:buClrTx/>
              <a:buSzTx/>
              <a:buFontTx/>
              <a:buNone/>
              <a:tabLst/>
              <a:defRPr/>
            </a:pPr>
            <a:r>
              <a:rPr kumimoji="1" lang="zh-CN" altLang="en-US" sz="2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提供控制和定时逻辑，以接受从系统总线来的控制定时信号。 </a:t>
            </a:r>
          </a:p>
          <a:p>
            <a:pPr marL="342900" marR="0" lvl="0" indent="-342900" algn="l" defTabSz="914400" rtl="0" eaLnBrk="1" fontAlgn="base" latinLnBrk="0" hangingPunct="1">
              <a:lnSpc>
                <a:spcPct val="125000"/>
              </a:lnSpc>
              <a:spcBef>
                <a:spcPct val="25000"/>
              </a:spcBef>
              <a:spcAft>
                <a:spcPct val="0"/>
              </a:spcAft>
              <a:buClrTx/>
              <a:buSzTx/>
              <a:buFontTx/>
              <a:buNone/>
              <a:tabLst/>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数据格式转换</a:t>
            </a:r>
          </a:p>
          <a:p>
            <a:pPr marL="342900" marR="0" lvl="0" indent="-342900" algn="l" defTabSz="914400" rtl="0" eaLnBrk="1" fontAlgn="base" latinLnBrk="0" hangingPunct="1">
              <a:lnSpc>
                <a:spcPct val="125000"/>
              </a:lnSpc>
              <a:spcBef>
                <a:spcPct val="25000"/>
              </a:spcBef>
              <a:spcAft>
                <a:spcPct val="0"/>
              </a:spcAft>
              <a:buClrTx/>
              <a:buSzTx/>
              <a:buFontTx/>
              <a:buNone/>
              <a:tabLst/>
              <a:defRPr/>
            </a:pPr>
            <a:r>
              <a:rPr kumimoji="1" lang="zh-CN" altLang="en-US" sz="2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提供数据格式转换部件使通过外部接口得到的数据转换为内部接口需要的格式，或在相反的方向进行数据格式转换。 </a:t>
            </a:r>
          </a:p>
          <a:p>
            <a:pPr marL="342900" marR="0" lvl="0" indent="-342900" algn="l" defTabSz="914400" rtl="0" eaLnBrk="1" fontAlgn="base" latinLnBrk="0" hangingPunct="1">
              <a:lnSpc>
                <a:spcPct val="125000"/>
              </a:lnSpc>
              <a:spcBef>
                <a:spcPct val="25000"/>
              </a:spcBef>
              <a:spcAft>
                <a:spcPct val="0"/>
              </a:spcAft>
              <a:buClrTx/>
              <a:buSzTx/>
              <a:buFontTx/>
              <a:buNone/>
              <a:tabLst/>
              <a:defRPr/>
            </a:pPr>
            <a:r>
              <a:rPr kumimoji="1"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与主机和设备通信</a:t>
            </a:r>
          </a:p>
          <a:p>
            <a:pPr marL="342900" marR="0" lvl="0" indent="-342900" algn="l" defTabSz="914400" rtl="0" eaLnBrk="1" fontAlgn="base" latinLnBrk="0" hangingPunct="1">
              <a:lnSpc>
                <a:spcPct val="125000"/>
              </a:lnSpc>
              <a:spcBef>
                <a:spcPct val="25000"/>
              </a:spcBef>
              <a:spcAft>
                <a:spcPct val="0"/>
              </a:spcAft>
              <a:buClrTx/>
              <a:buSzTx/>
              <a:buFontTx/>
              <a:buNone/>
              <a:tabLst/>
              <a:defRPr/>
            </a:pPr>
            <a:r>
              <a:rPr kumimoji="1" lang="zh-CN" altLang="en-US" sz="2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上述功能通过</a:t>
            </a:r>
            <a:r>
              <a:rPr kumimoji="1" lang="en-US" altLang="zh-CN" sz="2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I/O</a:t>
            </a:r>
            <a:r>
              <a:rPr kumimoji="1" lang="zh-CN" altLang="en-US" sz="2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接口与主机之间、</a:t>
            </a:r>
            <a:r>
              <a:rPr kumimoji="1" lang="en-US" altLang="zh-CN" sz="2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I/O</a:t>
            </a:r>
            <a:r>
              <a:rPr kumimoji="1" lang="zh-CN" altLang="en-US" sz="21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接口与设备之间的通信来完成。</a:t>
            </a:r>
            <a:endParaRPr kumimoji="1" lang="zh-CN" altLang="en-US" sz="2100" b="1" i="0" u="none" strike="noStrike" kern="0" cap="none" spc="0" normalizeH="0" baseline="0" noProof="0" dirty="0">
              <a:ln>
                <a:noFill/>
              </a:ln>
              <a:solidFill>
                <a:srgbClr val="000000"/>
              </a:solidFill>
              <a:effectLst/>
              <a:uLnTx/>
              <a:uFillTx/>
              <a:latin typeface="Arial"/>
              <a:ea typeface="宋体" panose="02010600030101010101" pitchFamily="2" charset="-122"/>
              <a:cs typeface="+mn-cs"/>
            </a:endParaRPr>
          </a:p>
        </p:txBody>
      </p:sp>
    </p:spTree>
    <p:extLst>
      <p:ext uri="{BB962C8B-B14F-4D97-AF65-F5344CB8AC3E}">
        <p14:creationId xmlns:p14="http://schemas.microsoft.com/office/powerpoint/2010/main" val="376384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blinds(horizontal)">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blinds(horizontal)">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blinds(horizontal)">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标题 1"/>
          <p:cNvSpPr>
            <a:spLocks noGrp="1"/>
          </p:cNvSpPr>
          <p:nvPr>
            <p:ph type="title"/>
          </p:nvPr>
        </p:nvSpPr>
        <p:spPr>
          <a:xfrm>
            <a:off x="685800" y="404813"/>
            <a:ext cx="7772400" cy="1143000"/>
          </a:xfrm>
        </p:spPr>
        <p:txBody>
          <a:bodyPr vert="horz" wrap="square" lIns="91440" tIns="45720" rIns="91440" bIns="45720" anchor="ctr" anchorCtr="0"/>
          <a:lstStyle/>
          <a:p>
            <a:r>
              <a:rPr lang="zh-CN" altLang="en-US" sz="4800" dirty="0"/>
              <a:t>内容提要</a:t>
            </a:r>
          </a:p>
        </p:txBody>
      </p:sp>
      <p:sp>
        <p:nvSpPr>
          <p:cNvPr id="22531" name="内容占位符 4"/>
          <p:cNvSpPr>
            <a:spLocks noGrp="1"/>
          </p:cNvSpPr>
          <p:nvPr>
            <p:ph idx="1"/>
          </p:nvPr>
        </p:nvSpPr>
        <p:spPr/>
        <p:txBody>
          <a:bodyPr vert="horz" wrap="square" lIns="91440" tIns="45720" rIns="91440" bIns="45720" anchor="t" anchorCtr="0"/>
          <a:lstStyle/>
          <a:p>
            <a:r>
              <a:rPr kumimoji="1" lang="en-US" altLang="zh-CN" dirty="0">
                <a:latin typeface="+mn-lt"/>
                <a:ea typeface="+mn-ea"/>
                <a:cs typeface="+mn-cs"/>
              </a:rPr>
              <a:t>I/O</a:t>
            </a:r>
            <a:r>
              <a:rPr kumimoji="1" lang="zh-CN" altLang="en-US" dirty="0">
                <a:latin typeface="+mn-lt"/>
                <a:ea typeface="+mn-ea"/>
                <a:cs typeface="+mn-cs"/>
              </a:rPr>
              <a:t>系统概述</a:t>
            </a:r>
            <a:endParaRPr kumimoji="1" lang="en-US" altLang="zh-CN" dirty="0">
              <a:latin typeface="+mn-lt"/>
              <a:ea typeface="+mn-ea"/>
              <a:cs typeface="+mn-cs"/>
            </a:endParaRPr>
          </a:p>
          <a:p>
            <a:pPr lvl="1"/>
            <a:r>
              <a:rPr kumimoji="1" lang="en-US" altLang="zh-CN" dirty="0">
                <a:latin typeface="+mn-lt"/>
                <a:ea typeface="+mn-ea"/>
              </a:rPr>
              <a:t>I/O</a:t>
            </a:r>
            <a:r>
              <a:rPr kumimoji="1" lang="zh-CN" altLang="en-US" dirty="0">
                <a:latin typeface="+mn-lt"/>
                <a:ea typeface="+mn-ea"/>
              </a:rPr>
              <a:t>系统的性能与功能</a:t>
            </a:r>
            <a:endParaRPr kumimoji="1" lang="en-US" altLang="zh-CN" dirty="0">
              <a:latin typeface="+mn-lt"/>
              <a:ea typeface="+mn-ea"/>
            </a:endParaRPr>
          </a:p>
          <a:p>
            <a:r>
              <a:rPr kumimoji="1" lang="en-US" altLang="zh-CN" dirty="0">
                <a:solidFill>
                  <a:srgbClr val="0000FF"/>
                </a:solidFill>
                <a:latin typeface="+mn-lt"/>
                <a:ea typeface="+mn-ea"/>
                <a:cs typeface="+mn-cs"/>
              </a:rPr>
              <a:t>I/O</a:t>
            </a:r>
            <a:r>
              <a:rPr kumimoji="1" lang="zh-CN" altLang="en-US" dirty="0">
                <a:solidFill>
                  <a:srgbClr val="0000FF"/>
                </a:solidFill>
                <a:latin typeface="+mn-lt"/>
                <a:ea typeface="+mn-ea"/>
                <a:cs typeface="+mn-cs"/>
              </a:rPr>
              <a:t>设备概述</a:t>
            </a:r>
          </a:p>
          <a:p>
            <a:pPr lvl="1"/>
            <a:r>
              <a:rPr kumimoji="1" lang="en-US" altLang="zh-CN" dirty="0">
                <a:latin typeface="+mn-lt"/>
                <a:ea typeface="+mn-ea"/>
              </a:rPr>
              <a:t>I/O</a:t>
            </a:r>
            <a:r>
              <a:rPr kumimoji="1" lang="zh-CN" altLang="en-US" dirty="0">
                <a:latin typeface="+mn-lt"/>
                <a:ea typeface="+mn-ea"/>
              </a:rPr>
              <a:t>设备的通用模型</a:t>
            </a:r>
            <a:endParaRPr kumimoji="1" lang="en-US" altLang="zh-CN" dirty="0">
              <a:latin typeface="+mn-lt"/>
              <a:ea typeface="+mn-ea"/>
            </a:endParaRPr>
          </a:p>
          <a:p>
            <a:pPr lvl="1"/>
            <a:r>
              <a:rPr kumimoji="1" lang="en-US" altLang="zh-CN" dirty="0">
                <a:latin typeface="+mn-lt"/>
                <a:ea typeface="+mn-ea"/>
              </a:rPr>
              <a:t>I/O</a:t>
            </a:r>
            <a:r>
              <a:rPr kumimoji="1" lang="zh-CN" altLang="en-US" dirty="0">
                <a:latin typeface="+mn-lt"/>
                <a:ea typeface="+mn-ea"/>
              </a:rPr>
              <a:t>接口</a:t>
            </a:r>
            <a:endParaRPr kumimoji="1" lang="en-US" altLang="zh-CN" dirty="0">
              <a:latin typeface="+mn-lt"/>
              <a:ea typeface="+mn-ea"/>
            </a:endParaRPr>
          </a:p>
          <a:p>
            <a:pPr lvl="1"/>
            <a:r>
              <a:rPr kumimoji="1" lang="en-US" altLang="zh-CN" dirty="0">
                <a:solidFill>
                  <a:srgbClr val="0000FF"/>
                </a:solidFill>
                <a:latin typeface="+mn-lt"/>
                <a:ea typeface="+mn-ea"/>
              </a:rPr>
              <a:t>I/O</a:t>
            </a:r>
            <a:r>
              <a:rPr kumimoji="1" lang="zh-CN" altLang="en-US" dirty="0">
                <a:solidFill>
                  <a:srgbClr val="0000FF"/>
                </a:solidFill>
                <a:latin typeface="+mn-lt"/>
                <a:ea typeface="+mn-ea"/>
              </a:rPr>
              <a:t>设备的寻址方式</a:t>
            </a:r>
            <a:endParaRPr kumimoji="1" lang="en-US" altLang="zh-CN" dirty="0">
              <a:solidFill>
                <a:srgbClr val="0000FF"/>
              </a:solidFill>
              <a:latin typeface="+mn-lt"/>
              <a:ea typeface="+mn-ea"/>
            </a:endParaRPr>
          </a:p>
          <a:p>
            <a:r>
              <a:rPr kumimoji="1" lang="en-US" altLang="zh-CN" dirty="0">
                <a:latin typeface="+mn-lt"/>
                <a:ea typeface="+mn-ea"/>
                <a:cs typeface="+mn-cs"/>
              </a:rPr>
              <a:t>CPU</a:t>
            </a:r>
            <a:r>
              <a:rPr kumimoji="1" lang="zh-CN" altLang="en-US" dirty="0">
                <a:latin typeface="+mn-lt"/>
                <a:ea typeface="+mn-ea"/>
                <a:cs typeface="+mn-cs"/>
              </a:rPr>
              <a:t>与</a:t>
            </a:r>
            <a:r>
              <a:rPr kumimoji="1" lang="en-US" altLang="zh-CN" dirty="0">
                <a:latin typeface="+mn-lt"/>
                <a:ea typeface="+mn-ea"/>
                <a:cs typeface="+mn-cs"/>
              </a:rPr>
              <a:t>I/O</a:t>
            </a:r>
            <a:r>
              <a:rPr kumimoji="1" lang="zh-CN" altLang="en-US" dirty="0">
                <a:latin typeface="+mn-lt"/>
                <a:ea typeface="+mn-ea"/>
                <a:cs typeface="+mn-cs"/>
              </a:rPr>
              <a:t>设备间的信息交换方式</a:t>
            </a:r>
            <a:endParaRPr kumimoji="1" lang="en-US" altLang="zh-CN" dirty="0">
              <a:latin typeface="+mn-lt"/>
              <a:ea typeface="+mn-ea"/>
              <a:cs typeface="+mn-cs"/>
            </a:endParaRPr>
          </a:p>
        </p:txBody>
      </p:sp>
      <p:sp>
        <p:nvSpPr>
          <p:cNvPr id="22532"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72642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2.4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设备的寻址方式</a:t>
            </a:r>
          </a:p>
        </p:txBody>
      </p:sp>
      <p:sp>
        <p:nvSpPr>
          <p:cNvPr id="23555"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158114" y="1390650"/>
            <a:ext cx="8898895" cy="4911090"/>
          </a:xfrm>
          <a:prstGeom prst="rect">
            <a:avLst/>
          </a:prstGeom>
        </p:spPr>
      </p:pic>
    </p:spTree>
    <p:extLst>
      <p:ext uri="{BB962C8B-B14F-4D97-AF65-F5344CB8AC3E}">
        <p14:creationId xmlns:p14="http://schemas.microsoft.com/office/powerpoint/2010/main" val="1026067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标题 1"/>
          <p:cNvSpPr>
            <a:spLocks noGrp="1"/>
          </p:cNvSpPr>
          <p:nvPr>
            <p:ph type="title"/>
          </p:nvPr>
        </p:nvSpPr>
        <p:spPr>
          <a:xfrm>
            <a:off x="685800" y="404813"/>
            <a:ext cx="7772400" cy="1143000"/>
          </a:xfrm>
        </p:spPr>
        <p:txBody>
          <a:bodyPr vert="horz" wrap="square" lIns="91440" tIns="45720" rIns="91440" bIns="45720" anchor="ctr" anchorCtr="0"/>
          <a:lstStyle/>
          <a:p>
            <a:r>
              <a:rPr lang="zh-CN" altLang="en-US" sz="4800" dirty="0"/>
              <a:t>内容提要</a:t>
            </a:r>
          </a:p>
        </p:txBody>
      </p:sp>
      <p:sp>
        <p:nvSpPr>
          <p:cNvPr id="6147" name="内容占位符 4"/>
          <p:cNvSpPr>
            <a:spLocks noGrp="1"/>
          </p:cNvSpPr>
          <p:nvPr>
            <p:ph idx="1"/>
          </p:nvPr>
        </p:nvSpPr>
        <p:spPr/>
        <p:txBody>
          <a:bodyPr vert="horz" wrap="square" lIns="91440" tIns="45720" rIns="91440" bIns="45720" anchor="t" anchorCtr="0"/>
          <a:lstStyle/>
          <a:p>
            <a:r>
              <a:rPr kumimoji="1" lang="en-US" altLang="zh-CN" dirty="0">
                <a:solidFill>
                  <a:srgbClr val="0000FF"/>
                </a:solidFill>
                <a:latin typeface="+mn-lt"/>
                <a:ea typeface="+mn-ea"/>
                <a:cs typeface="+mn-cs"/>
              </a:rPr>
              <a:t>I/O</a:t>
            </a:r>
            <a:r>
              <a:rPr kumimoji="1" lang="zh-CN" altLang="en-US" dirty="0">
                <a:solidFill>
                  <a:srgbClr val="0000FF"/>
                </a:solidFill>
                <a:latin typeface="+mn-lt"/>
                <a:ea typeface="+mn-ea"/>
                <a:cs typeface="+mn-cs"/>
              </a:rPr>
              <a:t>系统概述</a:t>
            </a:r>
            <a:endParaRPr kumimoji="1" lang="en-US" altLang="zh-CN" dirty="0">
              <a:solidFill>
                <a:srgbClr val="0000FF"/>
              </a:solidFill>
              <a:latin typeface="+mn-lt"/>
              <a:ea typeface="+mn-ea"/>
              <a:cs typeface="+mn-cs"/>
            </a:endParaRPr>
          </a:p>
          <a:p>
            <a:pPr lvl="1"/>
            <a:r>
              <a:rPr kumimoji="1" lang="en-US" altLang="zh-CN" dirty="0">
                <a:latin typeface="+mn-lt"/>
                <a:ea typeface="+mn-ea"/>
              </a:rPr>
              <a:t>I/O</a:t>
            </a:r>
            <a:r>
              <a:rPr kumimoji="1" lang="zh-CN" altLang="en-US" dirty="0">
                <a:latin typeface="+mn-lt"/>
                <a:ea typeface="+mn-ea"/>
              </a:rPr>
              <a:t>系统的性能与功能</a:t>
            </a:r>
            <a:endParaRPr kumimoji="1" lang="en-US" altLang="zh-CN" dirty="0">
              <a:latin typeface="+mn-lt"/>
              <a:ea typeface="+mn-ea"/>
            </a:endParaRPr>
          </a:p>
          <a:p>
            <a:r>
              <a:rPr kumimoji="1" lang="en-US" altLang="zh-CN" dirty="0">
                <a:latin typeface="+mn-lt"/>
                <a:ea typeface="+mn-ea"/>
                <a:cs typeface="+mn-cs"/>
              </a:rPr>
              <a:t>I/O</a:t>
            </a:r>
            <a:r>
              <a:rPr kumimoji="1" lang="zh-CN" altLang="en-US" dirty="0">
                <a:latin typeface="+mn-lt"/>
                <a:ea typeface="+mn-ea"/>
                <a:cs typeface="+mn-cs"/>
              </a:rPr>
              <a:t>设备概述</a:t>
            </a:r>
          </a:p>
          <a:p>
            <a:pPr lvl="1"/>
            <a:r>
              <a:rPr kumimoji="1" lang="en-US" altLang="zh-CN" dirty="0">
                <a:latin typeface="+mn-lt"/>
                <a:ea typeface="+mn-ea"/>
              </a:rPr>
              <a:t>I/O</a:t>
            </a:r>
            <a:r>
              <a:rPr kumimoji="1" lang="zh-CN" altLang="en-US" dirty="0">
                <a:latin typeface="+mn-lt"/>
                <a:ea typeface="+mn-ea"/>
              </a:rPr>
              <a:t>设备的通用模型</a:t>
            </a:r>
            <a:endParaRPr kumimoji="1" lang="en-US" altLang="zh-CN" dirty="0">
              <a:latin typeface="+mn-lt"/>
              <a:ea typeface="+mn-ea"/>
            </a:endParaRPr>
          </a:p>
          <a:p>
            <a:pPr lvl="1"/>
            <a:r>
              <a:rPr kumimoji="1" lang="en-US" altLang="zh-CN" dirty="0">
                <a:latin typeface="+mn-lt"/>
                <a:ea typeface="+mn-ea"/>
              </a:rPr>
              <a:t>I/O</a:t>
            </a:r>
            <a:r>
              <a:rPr kumimoji="1" lang="zh-CN" altLang="en-US" dirty="0">
                <a:latin typeface="+mn-lt"/>
                <a:ea typeface="+mn-ea"/>
              </a:rPr>
              <a:t>接口</a:t>
            </a:r>
            <a:endParaRPr kumimoji="1" lang="en-US" altLang="zh-CN" dirty="0">
              <a:latin typeface="+mn-lt"/>
              <a:ea typeface="+mn-ea"/>
            </a:endParaRPr>
          </a:p>
          <a:p>
            <a:pPr lvl="1"/>
            <a:r>
              <a:rPr kumimoji="1" lang="en-US" altLang="zh-CN" dirty="0">
                <a:latin typeface="+mn-lt"/>
                <a:ea typeface="+mn-ea"/>
              </a:rPr>
              <a:t>I/O</a:t>
            </a:r>
            <a:r>
              <a:rPr kumimoji="1" lang="zh-CN" altLang="en-US" dirty="0">
                <a:latin typeface="+mn-lt"/>
                <a:ea typeface="+mn-ea"/>
              </a:rPr>
              <a:t>设备的寻址方式</a:t>
            </a:r>
            <a:endParaRPr kumimoji="1" lang="en-US" altLang="zh-CN" dirty="0">
              <a:latin typeface="+mn-lt"/>
              <a:ea typeface="+mn-ea"/>
            </a:endParaRPr>
          </a:p>
          <a:p>
            <a:r>
              <a:rPr kumimoji="1" lang="en-US" altLang="zh-CN" dirty="0">
                <a:latin typeface="+mn-lt"/>
                <a:ea typeface="+mn-ea"/>
                <a:cs typeface="+mn-cs"/>
              </a:rPr>
              <a:t>CPU</a:t>
            </a:r>
            <a:r>
              <a:rPr kumimoji="1" lang="zh-CN" altLang="en-US" dirty="0">
                <a:latin typeface="+mn-lt"/>
                <a:ea typeface="+mn-ea"/>
                <a:cs typeface="+mn-cs"/>
              </a:rPr>
              <a:t>与</a:t>
            </a:r>
            <a:r>
              <a:rPr kumimoji="1" lang="en-US" altLang="zh-CN" dirty="0">
                <a:latin typeface="+mn-lt"/>
                <a:ea typeface="+mn-ea"/>
                <a:cs typeface="+mn-cs"/>
              </a:rPr>
              <a:t>I/O</a:t>
            </a:r>
            <a:r>
              <a:rPr kumimoji="1" lang="zh-CN" altLang="en-US" dirty="0">
                <a:latin typeface="+mn-lt"/>
                <a:ea typeface="+mn-ea"/>
                <a:cs typeface="+mn-cs"/>
              </a:rPr>
              <a:t>设备间的信息交换方式</a:t>
            </a:r>
            <a:endParaRPr kumimoji="1" lang="en-US" altLang="zh-CN" dirty="0">
              <a:latin typeface="+mn-lt"/>
              <a:ea typeface="+mn-ea"/>
              <a:cs typeface="+mn-cs"/>
            </a:endParaRPr>
          </a:p>
        </p:txBody>
      </p:sp>
      <p:sp>
        <p:nvSpPr>
          <p:cNvPr id="614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99641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2.4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设备的寻址方式</a:t>
            </a:r>
          </a:p>
        </p:txBody>
      </p:sp>
      <p:sp>
        <p:nvSpPr>
          <p:cNvPr id="2457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713105" y="805180"/>
            <a:ext cx="7717790" cy="5916295"/>
          </a:xfrm>
          <a:prstGeom prst="rect">
            <a:avLst/>
          </a:prstGeom>
        </p:spPr>
      </p:pic>
    </p:spTree>
    <p:extLst>
      <p:ext uri="{BB962C8B-B14F-4D97-AF65-F5344CB8AC3E}">
        <p14:creationId xmlns:p14="http://schemas.microsoft.com/office/powerpoint/2010/main" val="305556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2.4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设备的寻址方式</a:t>
            </a:r>
          </a:p>
        </p:txBody>
      </p:sp>
      <p:sp>
        <p:nvSpPr>
          <p:cNvPr id="25603"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85750" y="673100"/>
            <a:ext cx="8572500" cy="6019800"/>
          </a:xfrm>
          <a:prstGeom prst="rect">
            <a:avLst/>
          </a:prstGeom>
        </p:spPr>
      </p:pic>
    </p:spTree>
    <p:extLst>
      <p:ext uri="{BB962C8B-B14F-4D97-AF65-F5344CB8AC3E}">
        <p14:creationId xmlns:p14="http://schemas.microsoft.com/office/powerpoint/2010/main" val="3643281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2.4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设备的寻址方式</a:t>
            </a:r>
          </a:p>
        </p:txBody>
      </p:sp>
      <p:sp>
        <p:nvSpPr>
          <p:cNvPr id="26627"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377825" y="764540"/>
            <a:ext cx="8387715" cy="5927090"/>
          </a:xfrm>
          <a:prstGeom prst="rect">
            <a:avLst/>
          </a:prstGeom>
        </p:spPr>
      </p:pic>
    </p:spTree>
    <p:extLst>
      <p:ext uri="{BB962C8B-B14F-4D97-AF65-F5344CB8AC3E}">
        <p14:creationId xmlns:p14="http://schemas.microsoft.com/office/powerpoint/2010/main" val="918374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2.4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设备的寻址方式</a:t>
            </a:r>
          </a:p>
        </p:txBody>
      </p:sp>
      <p:sp>
        <p:nvSpPr>
          <p:cNvPr id="27651"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395605" y="1196340"/>
            <a:ext cx="8300085" cy="5230495"/>
          </a:xfrm>
          <a:prstGeom prst="rect">
            <a:avLst/>
          </a:prstGeom>
        </p:spPr>
      </p:pic>
    </p:spTree>
    <p:extLst>
      <p:ext uri="{BB962C8B-B14F-4D97-AF65-F5344CB8AC3E}">
        <p14:creationId xmlns:p14="http://schemas.microsoft.com/office/powerpoint/2010/main" val="3458059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685800" y="404813"/>
            <a:ext cx="7772400" cy="1143000"/>
          </a:xfrm>
        </p:spPr>
        <p:txBody>
          <a:bodyPr vert="horz" wrap="square" lIns="91440" tIns="45720" rIns="91440" bIns="45720" anchor="ctr" anchorCtr="0"/>
          <a:lstStyle/>
          <a:p>
            <a:r>
              <a:rPr lang="zh-CN" altLang="en-US" sz="4800" dirty="0"/>
              <a:t>内容提要</a:t>
            </a:r>
          </a:p>
        </p:txBody>
      </p:sp>
      <p:sp>
        <p:nvSpPr>
          <p:cNvPr id="28675" name="内容占位符 4"/>
          <p:cNvSpPr>
            <a:spLocks noGrp="1"/>
          </p:cNvSpPr>
          <p:nvPr>
            <p:ph idx="1"/>
          </p:nvPr>
        </p:nvSpPr>
        <p:spPr/>
        <p:txBody>
          <a:bodyPr vert="horz" wrap="square" lIns="91440" tIns="45720" rIns="91440" bIns="45720" anchor="t" anchorCtr="0"/>
          <a:lstStyle/>
          <a:p>
            <a:r>
              <a:rPr kumimoji="1" lang="en-US" altLang="zh-CN" dirty="0">
                <a:latin typeface="+mn-lt"/>
                <a:ea typeface="+mn-ea"/>
                <a:cs typeface="+mn-cs"/>
              </a:rPr>
              <a:t>I/O</a:t>
            </a:r>
            <a:r>
              <a:rPr kumimoji="1" lang="zh-CN" altLang="en-US" dirty="0">
                <a:latin typeface="+mn-lt"/>
                <a:ea typeface="+mn-ea"/>
                <a:cs typeface="+mn-cs"/>
              </a:rPr>
              <a:t>系统概述</a:t>
            </a:r>
            <a:endParaRPr kumimoji="1" lang="en-US" altLang="zh-CN" dirty="0">
              <a:latin typeface="+mn-lt"/>
              <a:ea typeface="+mn-ea"/>
              <a:cs typeface="+mn-cs"/>
            </a:endParaRPr>
          </a:p>
          <a:p>
            <a:pPr lvl="1"/>
            <a:r>
              <a:rPr kumimoji="1" lang="en-US" altLang="zh-CN" dirty="0">
                <a:latin typeface="+mn-lt"/>
                <a:ea typeface="+mn-ea"/>
              </a:rPr>
              <a:t>I/O</a:t>
            </a:r>
            <a:r>
              <a:rPr kumimoji="1" lang="zh-CN" altLang="en-US" dirty="0">
                <a:latin typeface="+mn-lt"/>
                <a:ea typeface="+mn-ea"/>
              </a:rPr>
              <a:t>系统的性能与功能</a:t>
            </a:r>
            <a:endParaRPr kumimoji="1" lang="en-US" altLang="zh-CN" dirty="0">
              <a:latin typeface="+mn-lt"/>
              <a:ea typeface="+mn-ea"/>
            </a:endParaRPr>
          </a:p>
          <a:p>
            <a:r>
              <a:rPr kumimoji="1" lang="en-US" altLang="zh-CN" dirty="0">
                <a:latin typeface="+mn-lt"/>
                <a:ea typeface="+mn-ea"/>
                <a:cs typeface="+mn-cs"/>
              </a:rPr>
              <a:t>I/O</a:t>
            </a:r>
            <a:r>
              <a:rPr kumimoji="1" lang="zh-CN" altLang="en-US" dirty="0">
                <a:latin typeface="+mn-lt"/>
                <a:ea typeface="+mn-ea"/>
                <a:cs typeface="+mn-cs"/>
              </a:rPr>
              <a:t>设备概述</a:t>
            </a:r>
          </a:p>
          <a:p>
            <a:pPr lvl="1"/>
            <a:r>
              <a:rPr kumimoji="1" lang="en-US" altLang="zh-CN" dirty="0">
                <a:latin typeface="+mn-lt"/>
                <a:ea typeface="+mn-ea"/>
              </a:rPr>
              <a:t>I/O</a:t>
            </a:r>
            <a:r>
              <a:rPr kumimoji="1" lang="zh-CN" altLang="en-US" dirty="0">
                <a:latin typeface="+mn-lt"/>
                <a:ea typeface="+mn-ea"/>
              </a:rPr>
              <a:t>设备的通用模型</a:t>
            </a:r>
            <a:endParaRPr kumimoji="1" lang="en-US" altLang="zh-CN" dirty="0">
              <a:latin typeface="+mn-lt"/>
              <a:ea typeface="+mn-ea"/>
            </a:endParaRPr>
          </a:p>
          <a:p>
            <a:pPr lvl="1"/>
            <a:r>
              <a:rPr kumimoji="1" lang="en-US" altLang="zh-CN" dirty="0">
                <a:latin typeface="+mn-lt"/>
                <a:ea typeface="+mn-ea"/>
              </a:rPr>
              <a:t>I/O</a:t>
            </a:r>
            <a:r>
              <a:rPr kumimoji="1" lang="zh-CN" altLang="en-US" dirty="0">
                <a:latin typeface="+mn-lt"/>
                <a:ea typeface="+mn-ea"/>
              </a:rPr>
              <a:t>接口</a:t>
            </a:r>
            <a:endParaRPr kumimoji="1" lang="en-US" altLang="zh-CN" dirty="0">
              <a:latin typeface="+mn-lt"/>
              <a:ea typeface="+mn-ea"/>
            </a:endParaRPr>
          </a:p>
          <a:p>
            <a:pPr lvl="1"/>
            <a:r>
              <a:rPr kumimoji="1" lang="en-US" altLang="zh-CN" dirty="0">
                <a:latin typeface="+mn-lt"/>
                <a:ea typeface="+mn-ea"/>
              </a:rPr>
              <a:t>I/O</a:t>
            </a:r>
            <a:r>
              <a:rPr kumimoji="1" lang="zh-CN" altLang="en-US" dirty="0">
                <a:latin typeface="+mn-lt"/>
                <a:ea typeface="+mn-ea"/>
              </a:rPr>
              <a:t>设备的寻址方式</a:t>
            </a:r>
            <a:endParaRPr kumimoji="1" lang="en-US" altLang="zh-CN" dirty="0">
              <a:latin typeface="+mn-lt"/>
              <a:ea typeface="+mn-ea"/>
            </a:endParaRPr>
          </a:p>
          <a:p>
            <a:r>
              <a:rPr kumimoji="1" lang="en-US" altLang="zh-CN" dirty="0">
                <a:solidFill>
                  <a:srgbClr val="0000FF"/>
                </a:solidFill>
                <a:latin typeface="+mn-lt"/>
                <a:ea typeface="+mn-ea"/>
                <a:cs typeface="+mn-cs"/>
              </a:rPr>
              <a:t>CPU</a:t>
            </a:r>
            <a:r>
              <a:rPr kumimoji="1" lang="zh-CN" altLang="en-US" dirty="0">
                <a:solidFill>
                  <a:srgbClr val="0000FF"/>
                </a:solidFill>
                <a:latin typeface="+mn-lt"/>
                <a:ea typeface="+mn-ea"/>
                <a:cs typeface="+mn-cs"/>
              </a:rPr>
              <a:t>与</a:t>
            </a:r>
            <a:r>
              <a:rPr kumimoji="1" lang="en-US" altLang="zh-CN" dirty="0">
                <a:solidFill>
                  <a:srgbClr val="0000FF"/>
                </a:solidFill>
                <a:latin typeface="+mn-lt"/>
                <a:ea typeface="+mn-ea"/>
                <a:cs typeface="+mn-cs"/>
              </a:rPr>
              <a:t>I/O</a:t>
            </a:r>
            <a:r>
              <a:rPr kumimoji="1" lang="zh-CN" altLang="en-US" dirty="0">
                <a:solidFill>
                  <a:srgbClr val="0000FF"/>
                </a:solidFill>
                <a:latin typeface="+mn-lt"/>
                <a:ea typeface="+mn-ea"/>
                <a:cs typeface="+mn-cs"/>
              </a:rPr>
              <a:t>设备间的信息交换方式</a:t>
            </a:r>
          </a:p>
        </p:txBody>
      </p:sp>
      <p:sp>
        <p:nvSpPr>
          <p:cNvPr id="28676"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269218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0" y="404813"/>
            <a:ext cx="9144000" cy="1143000"/>
          </a:xfrm>
        </p:spPr>
        <p:txBody>
          <a:bodyPr vert="horz" wrap="square" lIns="91440" tIns="45720" rIns="91440" bIns="45720" anchor="ctr" anchorCtr="0"/>
          <a:lstStyle/>
          <a:p>
            <a:r>
              <a:rPr lang="en-US" altLang="zh-CN" sz="4800" dirty="0"/>
              <a:t>CPU</a:t>
            </a:r>
            <a:r>
              <a:rPr lang="zh-CN" altLang="en-US" sz="4800" dirty="0"/>
              <a:t>与</a:t>
            </a:r>
            <a:r>
              <a:rPr lang="en-US" altLang="zh-CN" sz="4800" dirty="0"/>
              <a:t>I/O</a:t>
            </a:r>
            <a:r>
              <a:rPr lang="zh-CN" altLang="en-US" sz="4800" dirty="0"/>
              <a:t>设备间的信息交换方式</a:t>
            </a:r>
          </a:p>
        </p:txBody>
      </p:sp>
      <p:sp>
        <p:nvSpPr>
          <p:cNvPr id="29699" name="内容占位符 4"/>
          <p:cNvSpPr>
            <a:spLocks noGrp="1"/>
          </p:cNvSpPr>
          <p:nvPr>
            <p:ph idx="1"/>
          </p:nvPr>
        </p:nvSpPr>
        <p:spPr>
          <a:xfrm>
            <a:off x="1595120" y="2057400"/>
            <a:ext cx="6126480" cy="4525963"/>
          </a:xfrm>
        </p:spPr>
        <p:txBody>
          <a:bodyPr vert="horz" wrap="square" lIns="91440" tIns="45720" rIns="91440" bIns="45720" anchor="t" anchorCtr="0"/>
          <a:lstStyle/>
          <a:p>
            <a:r>
              <a:rPr kumimoji="1" lang="en-US" altLang="zh-CN" dirty="0">
                <a:solidFill>
                  <a:srgbClr val="0000FF"/>
                </a:solidFill>
                <a:latin typeface="+mn-lt"/>
                <a:ea typeface="+mn-ea"/>
                <a:cs typeface="+mn-cs"/>
              </a:rPr>
              <a:t>CPU</a:t>
            </a:r>
            <a:r>
              <a:rPr kumimoji="1" lang="zh-CN" altLang="en-US" dirty="0">
                <a:solidFill>
                  <a:srgbClr val="0000FF"/>
                </a:solidFill>
                <a:latin typeface="+mn-lt"/>
                <a:ea typeface="+mn-ea"/>
                <a:cs typeface="+mn-cs"/>
              </a:rPr>
              <a:t>对外围设备的管理方式</a:t>
            </a:r>
            <a:endParaRPr kumimoji="1" lang="en-US" altLang="zh-CN" dirty="0">
              <a:solidFill>
                <a:srgbClr val="0000FF"/>
              </a:solidFill>
              <a:latin typeface="+mn-lt"/>
              <a:ea typeface="+mn-ea"/>
              <a:cs typeface="+mn-cs"/>
            </a:endParaRPr>
          </a:p>
          <a:p>
            <a:r>
              <a:rPr kumimoji="1" lang="zh-CN" altLang="en-US" dirty="0">
                <a:latin typeface="+mn-lt"/>
                <a:ea typeface="+mn-ea"/>
                <a:cs typeface="+mn-cs"/>
              </a:rPr>
              <a:t>程序查询方式</a:t>
            </a:r>
            <a:endParaRPr kumimoji="1" lang="en-US" altLang="zh-CN" dirty="0">
              <a:latin typeface="+mn-lt"/>
              <a:ea typeface="+mn-ea"/>
              <a:cs typeface="+mn-cs"/>
            </a:endParaRPr>
          </a:p>
          <a:p>
            <a:r>
              <a:rPr kumimoji="1" lang="zh-CN" altLang="en-US" dirty="0">
                <a:latin typeface="+mn-lt"/>
                <a:ea typeface="+mn-ea"/>
                <a:cs typeface="+mn-cs"/>
              </a:rPr>
              <a:t>程序中断方式</a:t>
            </a:r>
            <a:endParaRPr kumimoji="1" lang="en-US" altLang="zh-CN" dirty="0">
              <a:latin typeface="+mn-lt"/>
              <a:ea typeface="+mn-ea"/>
              <a:cs typeface="+mn-cs"/>
            </a:endParaRPr>
          </a:p>
          <a:p>
            <a:r>
              <a:rPr kumimoji="1" lang="en-US" altLang="zh-CN" dirty="0">
                <a:latin typeface="+mn-lt"/>
                <a:ea typeface="+mn-ea"/>
                <a:cs typeface="+mn-cs"/>
              </a:rPr>
              <a:t>DMA</a:t>
            </a:r>
            <a:r>
              <a:rPr kumimoji="1" lang="zh-CN" altLang="en-US" dirty="0">
                <a:latin typeface="+mn-lt"/>
                <a:ea typeface="+mn-ea"/>
                <a:cs typeface="+mn-cs"/>
              </a:rPr>
              <a:t>方式</a:t>
            </a:r>
            <a:endParaRPr kumimoji="1" lang="en-US" altLang="zh-CN" dirty="0">
              <a:latin typeface="+mn-lt"/>
              <a:ea typeface="+mn-ea"/>
              <a:cs typeface="+mn-cs"/>
            </a:endParaRPr>
          </a:p>
          <a:p>
            <a:r>
              <a:rPr kumimoji="1" lang="zh-CN" altLang="en-US" dirty="0">
                <a:latin typeface="+mn-lt"/>
                <a:ea typeface="+mn-ea"/>
                <a:cs typeface="+mn-cs"/>
              </a:rPr>
              <a:t>通道方式</a:t>
            </a:r>
            <a:endParaRPr kumimoji="1" lang="en-US" altLang="zh-CN" dirty="0">
              <a:latin typeface="+mn-lt"/>
              <a:ea typeface="+mn-ea"/>
              <a:cs typeface="+mn-cs"/>
            </a:endParaRPr>
          </a:p>
        </p:txBody>
      </p:sp>
      <p:sp>
        <p:nvSpPr>
          <p:cNvPr id="29700"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61127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53"/>
          <p:cNvSpPr txBox="1"/>
          <p:nvPr/>
        </p:nvSpPr>
        <p:spPr>
          <a:xfrm>
            <a:off x="152400" y="914400"/>
            <a:ext cx="8534400" cy="1997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5000"/>
              </a:lnSpc>
              <a:spcBef>
                <a:spcPct val="0"/>
              </a:spcBef>
              <a:spcAft>
                <a:spcPct val="0"/>
              </a:spcAft>
              <a:buClrTx/>
              <a:buSzTx/>
              <a:buFontTx/>
              <a:buNone/>
              <a:tabLst/>
              <a:defRPr/>
            </a:pPr>
            <a:endParaRPr kumimoji="1" lang="en-US" altLang="zh-CN" sz="3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marR="0" lvl="0" indent="0" algn="l" defTabSz="914400" rtl="0" eaLnBrk="0" fontAlgn="base" latinLnBrk="0" hangingPunct="0">
              <a:lnSpc>
                <a:spcPts val="5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a:t>
            </a:r>
            <a:r>
              <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外围设备的速度分级</a:t>
            </a:r>
          </a:p>
          <a:p>
            <a:pPr marL="0" marR="0" lvl="0" indent="0" algn="l" defTabSz="914400" rtl="0" eaLnBrk="0" fontAlgn="base" latinLnBrk="0" hangingPunct="0">
              <a:lnSpc>
                <a:spcPts val="5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信息交换方式</a:t>
            </a:r>
          </a:p>
        </p:txBody>
      </p:sp>
      <p:sp>
        <p:nvSpPr>
          <p:cNvPr id="30723"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对外围设备的管理方式</a:t>
            </a:r>
          </a:p>
        </p:txBody>
      </p:sp>
    </p:spTree>
    <p:extLst>
      <p:ext uri="{BB962C8B-B14F-4D97-AF65-F5344CB8AC3E}">
        <p14:creationId xmlns:p14="http://schemas.microsoft.com/office/powerpoint/2010/main" val="15940687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p:cNvSpPr/>
          <p:nvPr/>
        </p:nvSpPr>
        <p:spPr>
          <a:xfrm>
            <a:off x="2484438" y="31750"/>
            <a:ext cx="4338637"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外围设备的速度分级</a:t>
            </a:r>
          </a:p>
        </p:txBody>
      </p:sp>
      <p:sp>
        <p:nvSpPr>
          <p:cNvPr id="31747" name="Text Box 13"/>
          <p:cNvSpPr txBox="1"/>
          <p:nvPr/>
        </p:nvSpPr>
        <p:spPr>
          <a:xfrm>
            <a:off x="152400" y="914400"/>
            <a:ext cx="8812213" cy="4537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5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、外围设备的多样性</a:t>
            </a:r>
          </a:p>
          <a:p>
            <a:pPr marL="0" marR="0" lvl="0" indent="0" algn="l" defTabSz="914400" rtl="0" eaLnBrk="0" fontAlgn="base" latinLnBrk="0" hangingPunct="0">
              <a:lnSpc>
                <a:spcPts val="5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ts val="50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外围设备</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种类繁多，有机械式和电动式，也有电子式和其他形式。</a:t>
            </a:r>
          </a:p>
          <a:p>
            <a:pPr marL="0" marR="0" lvl="0" indent="0" algn="l" defTabSz="914400" rtl="0" eaLnBrk="1" fontAlgn="base" latinLnBrk="0" hangingPunct="1">
              <a:lnSpc>
                <a:spcPts val="50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其</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输入输出信号，可以是数字式的电压，也可以是模拟式的电压和电流（</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A/D+D/A</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p>
          <a:p>
            <a:pPr marL="0" marR="0" lvl="0" indent="0" algn="l" defTabSz="914400" rtl="0" eaLnBrk="1" fontAlgn="base" latinLnBrk="0" hangingPunct="1">
              <a:lnSpc>
                <a:spcPts val="50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各种</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外围设备的数据传输速率也相差很大。</a:t>
            </a:r>
            <a:endParaRPr kumimoji="1"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3174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94135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p:cNvSpPr txBox="1"/>
          <p:nvPr/>
        </p:nvSpPr>
        <p:spPr>
          <a:xfrm>
            <a:off x="152400" y="914400"/>
            <a:ext cx="8812213" cy="52355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、外围设备输入输出过程</a:t>
            </a:r>
          </a:p>
          <a:p>
            <a:pPr marL="0" marR="0" lvl="0" indent="0" algn="l" defTabSz="914400" rtl="0" eaLnBrk="0" fontAlgn="base" latinLnBrk="0" hangingPunct="0">
              <a:lnSpc>
                <a:spcPts val="45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marR="0" lvl="0" indent="0" algn="l" defTabSz="914400" rtl="0" eaLnBrk="0" fontAlgn="base" latinLnBrk="0" hangingPunct="0">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输入过程：</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把一个</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I/O</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地址放到地址总线上，选择指定的输入设备；</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2</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等候输入设备的数据成为有效，放到数据总线上；</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3</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从数据总线上读入数据，并放在相应的寄存器中。</a:t>
            </a:r>
          </a:p>
        </p:txBody>
      </p:sp>
      <p:sp>
        <p:nvSpPr>
          <p:cNvPr id="32771" name="Rectangle 12"/>
          <p:cNvSpPr/>
          <p:nvPr/>
        </p:nvSpPr>
        <p:spPr>
          <a:xfrm>
            <a:off x="2484438" y="31750"/>
            <a:ext cx="4338637"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外围设备的速度分级</a:t>
            </a:r>
          </a:p>
        </p:txBody>
      </p:sp>
      <p:sp>
        <p:nvSpPr>
          <p:cNvPr id="32772"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895394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p:nvPr/>
        </p:nvSpPr>
        <p:spPr>
          <a:xfrm>
            <a:off x="152400" y="914400"/>
            <a:ext cx="8812213" cy="4664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、外围设备输入输出过程</a:t>
            </a:r>
          </a:p>
          <a:p>
            <a:pPr marL="0" marR="0" lvl="0" indent="0" algn="l" defTabSz="914400" rtl="0" eaLnBrk="1" fontAlgn="base" latinLnBrk="0" hangingPunct="1">
              <a:lnSpc>
                <a:spcPts val="45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输出过程：</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把一个</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I/O</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地址放到地址总线上，选择指定的输出设备；</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2</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把数据放在数据总线上；</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3</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）输出设备准备就绪，确认数据有效，从数据总线上把数据取走。</a:t>
            </a:r>
          </a:p>
        </p:txBody>
      </p:sp>
      <p:sp>
        <p:nvSpPr>
          <p:cNvPr id="33795" name="Rectangle 12"/>
          <p:cNvSpPr/>
          <p:nvPr/>
        </p:nvSpPr>
        <p:spPr>
          <a:xfrm>
            <a:off x="2484438" y="31750"/>
            <a:ext cx="4338637"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外围设备的速度分级</a:t>
            </a:r>
          </a:p>
        </p:txBody>
      </p:sp>
      <p:sp>
        <p:nvSpPr>
          <p:cNvPr id="33796"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90985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系统概述</a:t>
            </a:r>
          </a:p>
        </p:txBody>
      </p:sp>
      <p:sp>
        <p:nvSpPr>
          <p:cNvPr id="4" name="Text Box 13"/>
          <p:cNvSpPr txBox="1">
            <a:spLocks noChangeArrowheads="1"/>
          </p:cNvSpPr>
          <p:nvPr/>
        </p:nvSpPr>
        <p:spPr bwMode="auto">
          <a:xfrm>
            <a:off x="152400" y="914400"/>
            <a:ext cx="8812213" cy="5991225"/>
          </a:xfrm>
          <a:prstGeom prst="rect">
            <a:avLst/>
          </a:prstGeom>
          <a:noFill/>
          <a:ln w="9525">
            <a:noFill/>
            <a:miter lim="800000"/>
          </a:ln>
        </p:spPr>
        <p:txBody>
          <a:bodyPr>
            <a:spAutoFit/>
          </a:bodyPr>
          <a:lstStyle/>
          <a:p>
            <a:pPr marL="0" marR="0" lvl="0" indent="0" algn="l" defTabSz="914400" rtl="0" eaLnBrk="0" fontAlgn="base" latinLnBrk="0" hangingPunct="0">
              <a:lnSpc>
                <a:spcPts val="5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1.1 I/O</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系统的性能</a:t>
            </a:r>
            <a:endPar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两个常用的性能指标：</a:t>
            </a:r>
            <a:endParaRPr kumimoji="1" lang="en-US" altLang="zh-CN" sz="20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吞吐率，即</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带宽：</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单位时间内从系统输入</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输出多少数据？</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单位时间内实现了多少次输入</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输出操作？</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     (</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服务器更关注</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endPar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响应时间，即等待延迟：</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在多长时间内完成请求的任务？</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    (</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台式机和嵌入式更关注</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不同的任务对性能的要求不同：</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要求吞吐率高的场合：</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如：多媒体应用（音</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视频的播放要流畅！）</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要求响应时间短的场合：</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如：事务处理系统（存</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取款的速度要快！）</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要求吞吐率高且响应时间短的场合：</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文件服务器、</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Web</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服务器等</a:t>
            </a:r>
          </a:p>
          <a:p>
            <a:pPr marL="0" marR="0" lvl="0" indent="0" algn="l" defTabSz="914400" rtl="0" eaLnBrk="1" fontAlgn="base" latinLnBrk="0" hangingPunct="1">
              <a:lnSpc>
                <a:spcPts val="50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p:txBody>
      </p:sp>
      <p:sp>
        <p:nvSpPr>
          <p:cNvPr id="7172"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95822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p:nvPr/>
        </p:nvSpPr>
        <p:spPr>
          <a:xfrm>
            <a:off x="152400" y="914400"/>
            <a:ext cx="8812213" cy="4664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CPU</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与外围设备之间的定时</a:t>
            </a:r>
          </a:p>
          <a:p>
            <a:pPr marL="0" marR="0" lvl="0" indent="0" algn="l" defTabSz="914400" rtl="0" eaLnBrk="1" fontAlgn="base" latinLnBrk="0" hangingPunct="1">
              <a:lnSpc>
                <a:spcPts val="45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从</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外围设备输入输出过程分析中可以看出，“输入设备什么时候把数据准备好，放到数据总线上”；“输出设备什么时候准备就绪，确认数据总线上的数据有效”，有一个定时问题。</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而且</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定时问题，与输入输出设备本身的速度关系很大，应按速度分级考虑。</a:t>
            </a:r>
          </a:p>
        </p:txBody>
      </p:sp>
      <p:sp>
        <p:nvSpPr>
          <p:cNvPr id="34819" name="Rectangle 12"/>
          <p:cNvSpPr/>
          <p:nvPr/>
        </p:nvSpPr>
        <p:spPr>
          <a:xfrm>
            <a:off x="2484438" y="31750"/>
            <a:ext cx="4338637"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外围设备的速度分级</a:t>
            </a:r>
          </a:p>
        </p:txBody>
      </p:sp>
      <p:sp>
        <p:nvSpPr>
          <p:cNvPr id="34820"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853746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3"/>
          <p:cNvSpPr txBox="1"/>
          <p:nvPr/>
        </p:nvSpPr>
        <p:spPr>
          <a:xfrm>
            <a:off x="152400" y="790575"/>
            <a:ext cx="8812213" cy="52863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CPU</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与外围设备之间的定时</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）速度极慢或简单的外围设备	</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对</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这类速度极慢或简单的外围设备，如机械开关、显示二极管，</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只要根据需要进行发送或接收数据、无需任何前提条件，即想发送就发送、想接收就接收。</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对</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机械开关来说，</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可以认为输入的数据一定有效，因为其维持的时间足够</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识别；</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对</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显示二极管来说，</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可以认为输出一定准备就绪，只要</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给出数据，二极管就能显示。</a:t>
            </a:r>
          </a:p>
        </p:txBody>
      </p:sp>
      <p:sp>
        <p:nvSpPr>
          <p:cNvPr id="35843" name="Rectangle 12"/>
          <p:cNvSpPr/>
          <p:nvPr/>
        </p:nvSpPr>
        <p:spPr>
          <a:xfrm>
            <a:off x="2484438" y="31750"/>
            <a:ext cx="4338637"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外围设备的速度分级</a:t>
            </a:r>
          </a:p>
        </p:txBody>
      </p:sp>
      <p:sp>
        <p:nvSpPr>
          <p:cNvPr id="3584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740559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p:cNvSpPr txBox="1"/>
          <p:nvPr/>
        </p:nvSpPr>
        <p:spPr>
          <a:xfrm>
            <a:off x="152400" y="790575"/>
            <a:ext cx="8812213" cy="5286062"/>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CPU</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与外围设备之间的定时</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2</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）慢速或中速的外围设备	</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由于</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这类设备的速度和</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的速度不在一个数量级，或者由于设备（如键盘）本身是在不规则时间间隔下操作的，因此，</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与这类设备之间的数据交换通常采用异步定时方式，即应答式数据交换。</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en-US" altLang="zh-CN"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启动外设以后，不断询问外设的状态，只有外设回答“数据准备好”、“接收工作准备就绪”后，才能进行数据交换。</a:t>
            </a:r>
          </a:p>
        </p:txBody>
      </p:sp>
      <p:sp>
        <p:nvSpPr>
          <p:cNvPr id="36867" name="Rectangle 12"/>
          <p:cNvSpPr/>
          <p:nvPr/>
        </p:nvSpPr>
        <p:spPr>
          <a:xfrm>
            <a:off x="2484438" y="31750"/>
            <a:ext cx="4338637"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外围设备的速度分级</a:t>
            </a:r>
          </a:p>
        </p:txBody>
      </p:sp>
      <p:sp>
        <p:nvSpPr>
          <p:cNvPr id="3686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857628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3"/>
          <p:cNvSpPr txBox="1"/>
          <p:nvPr/>
        </p:nvSpPr>
        <p:spPr>
          <a:xfrm>
            <a:off x="152400" y="790575"/>
            <a:ext cx="8812213" cy="47085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CPU</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与外围设备之间的定时</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3</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）高速的外围设备	</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    由于</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这类设备是以相等的时间间隔操作的，而</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也是以等间隔的速率执行输入输出操作，这种方式称为同步定时方式。一旦</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和外设发生同步，它们之间的数据交换便依靠同步时钟信号（闹钟）来控制。</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如</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外设是一条传送</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2400</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位</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秒的传输线，那么</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每隔</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1/2400</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秒执行一次串行的输入操作。</a:t>
            </a:r>
          </a:p>
        </p:txBody>
      </p:sp>
      <p:sp>
        <p:nvSpPr>
          <p:cNvPr id="37891" name="Rectangle 12"/>
          <p:cNvSpPr/>
          <p:nvPr/>
        </p:nvSpPr>
        <p:spPr>
          <a:xfrm>
            <a:off x="2484438" y="31750"/>
            <a:ext cx="4338637"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外围设备的速度分级</a:t>
            </a:r>
          </a:p>
        </p:txBody>
      </p:sp>
      <p:sp>
        <p:nvSpPr>
          <p:cNvPr id="37892"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392767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0"/>
          <p:cNvSpPr/>
          <p:nvPr/>
        </p:nvSpPr>
        <p:spPr>
          <a:xfrm>
            <a:off x="3059113" y="31750"/>
            <a:ext cx="2955925"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信息交换方式</a:t>
            </a:r>
          </a:p>
        </p:txBody>
      </p:sp>
      <p:sp>
        <p:nvSpPr>
          <p:cNvPr id="38915" name="Text Box 61"/>
          <p:cNvSpPr txBox="1"/>
          <p:nvPr/>
        </p:nvSpPr>
        <p:spPr>
          <a:xfrm>
            <a:off x="179388" y="876300"/>
            <a:ext cx="8848725" cy="13874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3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假设一个幼儿园老师带</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10</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个孩子，要给每个孩子分二块水果糖，要求孩子们把二块水果糖吃完。她可以采用哪些办法呢</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p>
        </p:txBody>
      </p:sp>
      <p:graphicFrame>
        <p:nvGraphicFramePr>
          <p:cNvPr id="33901" name="Group 109"/>
          <p:cNvGraphicFramePr>
            <a:graphicFrameLocks noGrp="1"/>
          </p:cNvGraphicFramePr>
          <p:nvPr>
            <p:extLst>
              <p:ext uri="{D42A27DB-BD31-4B8C-83A1-F6EECF244321}">
                <p14:modId xmlns:p14="http://schemas.microsoft.com/office/powerpoint/2010/main" val="4106586334"/>
              </p:ext>
            </p:extLst>
          </p:nvPr>
        </p:nvGraphicFramePr>
        <p:xfrm>
          <a:off x="285750" y="2276475"/>
          <a:ext cx="8534400" cy="4010025"/>
        </p:xfrm>
        <a:graphic>
          <a:graphicData uri="http://schemas.openxmlformats.org/drawingml/2006/table">
            <a:tbl>
              <a:tblPr/>
              <a:tblGrid>
                <a:gridCol w="6446838">
                  <a:extLst>
                    <a:ext uri="{9D8B030D-6E8A-4147-A177-3AD203B41FA5}">
                      <a16:colId xmlns:a16="http://schemas.microsoft.com/office/drawing/2014/main" val="20000"/>
                    </a:ext>
                  </a:extLst>
                </a:gridCol>
                <a:gridCol w="2087562">
                  <a:extLst>
                    <a:ext uri="{9D8B030D-6E8A-4147-A177-3AD203B41FA5}">
                      <a16:colId xmlns:a16="http://schemas.microsoft.com/office/drawing/2014/main" val="20001"/>
                    </a:ext>
                  </a:extLst>
                </a:gridCol>
              </a:tblGrid>
              <a:tr h="1295400">
                <a:tc>
                  <a:txBody>
                    <a:bodyPr/>
                    <a:lstStyle/>
                    <a:p>
                      <a:pPr marL="0" marR="0" lvl="0" indent="0" algn="l" defTabSz="914400" rtl="0" eaLnBrk="1" fontAlgn="base" latinLnBrk="0" hangingPunct="1">
                        <a:lnSpc>
                          <a:spcPts val="3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方法</a:t>
                      </a:r>
                      <a:r>
                        <a:rPr kumimoji="0" lang="en-US" altLang="zh-CN"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a:t>
                      </a:r>
                      <a:r>
                        <a:rPr kumimoji="0"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她先给孩子甲一块糖，盯着甲吃完，然后再给第二块；接着给孩子乙，其过程与孩子甲完全一样。依次类推，直至到第</a:t>
                      </a: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10</a:t>
                      </a:r>
                      <a:r>
                        <a:rPr kumimoji="0"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个孩子吃完。</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3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程序查询方式</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l" defTabSz="914400" rtl="0" eaLnBrk="1" fontAlgn="base" latinLnBrk="0" hangingPunct="1">
                        <a:lnSpc>
                          <a:spcPts val="3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方法</a:t>
                      </a:r>
                      <a:r>
                        <a:rPr kumimoji="0" lang="en-US" altLang="zh-CN"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a:t>
                      </a:r>
                      <a:r>
                        <a:rPr kumimoji="0"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t>
                      </a:r>
                      <a:r>
                        <a:rPr kumimoji="0"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每人发一块糖各自去吃，并约定谁吃完就举手报告，再发第二块。</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3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程序中断方式</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3600">
                <a:tc>
                  <a:txBody>
                    <a:bodyPr/>
                    <a:lstStyle/>
                    <a:p>
                      <a:pPr marL="0" marR="0" lvl="0" indent="0" algn="l" defTabSz="914400" rtl="0" eaLnBrk="1" fontAlgn="base" latinLnBrk="0" hangingPunct="1">
                        <a:lnSpc>
                          <a:spcPts val="3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方法</a:t>
                      </a:r>
                      <a:r>
                        <a:rPr kumimoji="0" lang="en-US" altLang="zh-CN"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进行批处理：每人拿</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块糖各自去吃，吃完</a:t>
                      </a:r>
                      <a:r>
                        <a:rPr kumimoji="0"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r>
                        <a:rPr kumimoji="0"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块糖后再向老师举手报告。</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3000"/>
                        </a:lnSpc>
                        <a:spcBef>
                          <a:spcPct val="2000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DMA</a:t>
                      </a:r>
                      <a:r>
                        <a:rPr kumimoji="0"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方式</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3600">
                <a:tc>
                  <a:txBody>
                    <a:bodyPr/>
                    <a:lstStyle/>
                    <a:p>
                      <a:pPr marL="0" marR="0" lvl="0" indent="0" algn="l" defTabSz="914400" rtl="0" eaLnBrk="1" fontAlgn="base" latinLnBrk="0" hangingPunct="1">
                        <a:lnSpc>
                          <a:spcPts val="3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方法</a:t>
                      </a:r>
                      <a:r>
                        <a:rPr kumimoji="0" lang="en-US" altLang="zh-CN"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4</a:t>
                      </a:r>
                      <a:r>
                        <a:rPr kumimoji="0"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t>
                      </a:r>
                      <a:r>
                        <a:rPr kumimoji="0"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权力下放：把发糖的事交给生活阿姨管，开始、结束时过问一下即可。</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3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通道方式</a:t>
                      </a:r>
                    </a:p>
                    <a:p>
                      <a:pPr marL="0" marR="0" lvl="0" indent="0" algn="l" defTabSz="914400" rtl="0" eaLnBrk="1" fontAlgn="base" latinLnBrk="0" hangingPunct="1">
                        <a:lnSpc>
                          <a:spcPts val="3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外围处理机方式</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8933"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3750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901"/>
                                        </p:tgtEl>
                                        <p:attrNameLst>
                                          <p:attrName>style.visibility</p:attrName>
                                        </p:attrNameLst>
                                      </p:cBhvr>
                                      <p:to>
                                        <p:strVal val="visible"/>
                                      </p:to>
                                    </p:set>
                                    <p:animEffect transition="in" filter="slide(fromRight)">
                                      <p:cBhvr>
                                        <p:cTn id="7" dur="500"/>
                                        <p:tgtEl>
                                          <p:spTgt spid="33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1"/>
          <p:cNvSpPr txBox="1"/>
          <p:nvPr/>
        </p:nvSpPr>
        <p:spPr>
          <a:xfrm>
            <a:off x="152400" y="1149350"/>
            <a:ext cx="8812213" cy="368306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信息交换方式：无条件方式、程序查询方式、程序中断方式、</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DMA</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方式、通道方式、外围处理机方式。</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适用范围：程序查询方式、程序中断方式适用于数据</a:t>
            </a:r>
            <a:r>
              <a:rPr kumimoji="1" lang="zh-CN" altLang="en-US" sz="2800" b="1" i="0" u="none" strike="noStrike" kern="1200" cap="none" spc="0" normalizeH="0" baseline="0" noProof="0" dirty="0">
                <a:ln>
                  <a:noFill/>
                </a:ln>
                <a:solidFill>
                  <a:srgbClr val="C00000"/>
                </a:solidFill>
                <a:effectLst/>
                <a:uLnTx/>
                <a:uFillTx/>
                <a:latin typeface="宋体" panose="02010600030101010101" pitchFamily="2" charset="-122"/>
                <a:ea typeface="宋体"/>
                <a:cs typeface="+mn-cs"/>
              </a:rPr>
              <a:t>传输速率比较低</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的外围设备，而</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DMA</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、通道、</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PPU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适用于数据</a:t>
            </a:r>
            <a:r>
              <a:rPr kumimoji="1" lang="zh-CN" altLang="en-US" sz="2800" b="1" i="0" u="none" strike="noStrike" kern="1200" cap="none" spc="0" normalizeH="0" baseline="0" noProof="0" dirty="0">
                <a:ln>
                  <a:noFill/>
                </a:ln>
                <a:solidFill>
                  <a:srgbClr val="C00000"/>
                </a:solidFill>
                <a:effectLst/>
                <a:uLnTx/>
                <a:uFillTx/>
                <a:latin typeface="宋体" panose="02010600030101010101" pitchFamily="2" charset="-122"/>
                <a:ea typeface="宋体"/>
                <a:cs typeface="+mn-cs"/>
              </a:rPr>
              <a:t>传输速率比较高</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的设备。目前，程序中断方式和</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DMA</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方式多用在微机系统中，通道方式用在大型计算机系统中。</a:t>
            </a:r>
          </a:p>
        </p:txBody>
      </p:sp>
      <p:pic>
        <p:nvPicPr>
          <p:cNvPr id="39939" name="Picture 24"/>
          <p:cNvPicPr>
            <a:picLocks noChangeAspect="1"/>
          </p:cNvPicPr>
          <p:nvPr/>
        </p:nvPicPr>
        <p:blipFill>
          <a:blip r:embed="rId2"/>
          <a:stretch>
            <a:fillRect/>
          </a:stretch>
        </p:blipFill>
        <p:spPr>
          <a:xfrm>
            <a:off x="2582863" y="4277360"/>
            <a:ext cx="3933825" cy="2428875"/>
          </a:xfrm>
          <a:prstGeom prst="rect">
            <a:avLst/>
          </a:prstGeom>
          <a:noFill/>
          <a:ln w="9525">
            <a:noFill/>
          </a:ln>
        </p:spPr>
      </p:pic>
      <p:sp>
        <p:nvSpPr>
          <p:cNvPr id="39940" name="Rectangle 60"/>
          <p:cNvSpPr/>
          <p:nvPr/>
        </p:nvSpPr>
        <p:spPr>
          <a:xfrm>
            <a:off x="3059113" y="31750"/>
            <a:ext cx="2955925"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信息交换方式</a:t>
            </a:r>
          </a:p>
        </p:txBody>
      </p:sp>
      <p:sp>
        <p:nvSpPr>
          <p:cNvPr id="39941"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547025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0" y="404813"/>
            <a:ext cx="9144000" cy="1143000"/>
          </a:xfrm>
        </p:spPr>
        <p:txBody>
          <a:bodyPr vert="horz" wrap="square" lIns="91440" tIns="45720" rIns="91440" bIns="45720" anchor="ctr" anchorCtr="0"/>
          <a:lstStyle/>
          <a:p>
            <a:r>
              <a:rPr lang="en-US" altLang="zh-CN" sz="4800" dirty="0"/>
              <a:t>CPU</a:t>
            </a:r>
            <a:r>
              <a:rPr lang="zh-CN" altLang="en-US" sz="4800" dirty="0"/>
              <a:t>与</a:t>
            </a:r>
            <a:r>
              <a:rPr lang="en-US" altLang="zh-CN" sz="4800" dirty="0"/>
              <a:t>I/O</a:t>
            </a:r>
            <a:r>
              <a:rPr lang="zh-CN" altLang="en-US" sz="4800" dirty="0"/>
              <a:t>设备间的信息交换方式</a:t>
            </a:r>
          </a:p>
        </p:txBody>
      </p:sp>
      <p:sp>
        <p:nvSpPr>
          <p:cNvPr id="40963" name="内容占位符 4"/>
          <p:cNvSpPr>
            <a:spLocks noGrp="1"/>
          </p:cNvSpPr>
          <p:nvPr>
            <p:ph idx="1"/>
          </p:nvPr>
        </p:nvSpPr>
        <p:spPr>
          <a:xfrm>
            <a:off x="1594800" y="2059200"/>
            <a:ext cx="7061520" cy="4525963"/>
          </a:xfrm>
        </p:spPr>
        <p:txBody>
          <a:bodyPr vert="horz" wrap="square" lIns="91440" tIns="45720" rIns="91440" bIns="45720" anchor="t" anchorCtr="0"/>
          <a:lstStyle/>
          <a:p>
            <a:r>
              <a:rPr kumimoji="1" lang="en-US" altLang="zh-CN" dirty="0">
                <a:latin typeface="+mn-lt"/>
                <a:ea typeface="+mn-ea"/>
                <a:cs typeface="+mn-cs"/>
              </a:rPr>
              <a:t>CPU</a:t>
            </a:r>
            <a:r>
              <a:rPr kumimoji="1" lang="zh-CN" altLang="en-US" dirty="0">
                <a:latin typeface="+mn-lt"/>
                <a:ea typeface="+mn-ea"/>
                <a:cs typeface="+mn-cs"/>
              </a:rPr>
              <a:t>对外围设备的管理方式</a:t>
            </a:r>
            <a:endParaRPr kumimoji="1" lang="en-US" altLang="zh-CN" dirty="0">
              <a:latin typeface="+mn-lt"/>
              <a:ea typeface="+mn-ea"/>
              <a:cs typeface="+mn-cs"/>
            </a:endParaRPr>
          </a:p>
          <a:p>
            <a:r>
              <a:rPr kumimoji="1" lang="zh-CN" altLang="en-US" dirty="0">
                <a:solidFill>
                  <a:srgbClr val="0000FF"/>
                </a:solidFill>
                <a:latin typeface="+mn-lt"/>
                <a:ea typeface="+mn-ea"/>
                <a:cs typeface="+mn-cs"/>
              </a:rPr>
              <a:t>程序查询方式</a:t>
            </a:r>
            <a:endParaRPr kumimoji="1" lang="en-US" altLang="zh-CN" dirty="0">
              <a:solidFill>
                <a:srgbClr val="0000FF"/>
              </a:solidFill>
              <a:latin typeface="+mn-lt"/>
              <a:ea typeface="+mn-ea"/>
              <a:cs typeface="+mn-cs"/>
            </a:endParaRPr>
          </a:p>
          <a:p>
            <a:r>
              <a:rPr kumimoji="1" lang="zh-CN" altLang="en-US" dirty="0">
                <a:latin typeface="+mn-lt"/>
                <a:ea typeface="+mn-ea"/>
                <a:cs typeface="+mn-cs"/>
              </a:rPr>
              <a:t>程序中断方式</a:t>
            </a:r>
            <a:endParaRPr kumimoji="1" lang="en-US" altLang="zh-CN" dirty="0">
              <a:latin typeface="+mn-lt"/>
              <a:ea typeface="+mn-ea"/>
              <a:cs typeface="+mn-cs"/>
            </a:endParaRPr>
          </a:p>
          <a:p>
            <a:r>
              <a:rPr kumimoji="1" lang="en-US" altLang="zh-CN" dirty="0">
                <a:latin typeface="+mn-lt"/>
                <a:ea typeface="+mn-ea"/>
                <a:cs typeface="+mn-cs"/>
              </a:rPr>
              <a:t>DMA</a:t>
            </a:r>
            <a:r>
              <a:rPr kumimoji="1" lang="zh-CN" altLang="en-US" dirty="0">
                <a:latin typeface="+mn-lt"/>
                <a:ea typeface="+mn-ea"/>
                <a:cs typeface="+mn-cs"/>
              </a:rPr>
              <a:t>方式</a:t>
            </a:r>
            <a:endParaRPr kumimoji="1" lang="en-US" altLang="zh-CN" dirty="0">
              <a:latin typeface="+mn-lt"/>
              <a:ea typeface="+mn-ea"/>
              <a:cs typeface="+mn-cs"/>
            </a:endParaRPr>
          </a:p>
          <a:p>
            <a:r>
              <a:rPr kumimoji="1" lang="zh-CN" altLang="en-US" dirty="0">
                <a:latin typeface="+mn-lt"/>
                <a:ea typeface="+mn-ea"/>
                <a:cs typeface="+mn-cs"/>
              </a:rPr>
              <a:t>通道方式</a:t>
            </a:r>
            <a:endParaRPr kumimoji="1" lang="en-US" altLang="zh-CN" dirty="0">
              <a:latin typeface="+mn-lt"/>
              <a:ea typeface="+mn-ea"/>
              <a:cs typeface="+mn-cs"/>
            </a:endParaRPr>
          </a:p>
        </p:txBody>
      </p:sp>
      <p:sp>
        <p:nvSpPr>
          <p:cNvPr id="4096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617116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3"/>
          <p:cNvSpPr txBox="1"/>
          <p:nvPr/>
        </p:nvSpPr>
        <p:spPr>
          <a:xfrm>
            <a:off x="152400" y="914400"/>
            <a:ext cx="8534400" cy="3267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5000"/>
              </a:lnSpc>
              <a:spcBef>
                <a:spcPct val="0"/>
              </a:spcBef>
              <a:spcAft>
                <a:spcPct val="0"/>
              </a:spcAft>
              <a:buClrTx/>
              <a:buSzTx/>
              <a:buFontTx/>
              <a:buNone/>
              <a:tabLst/>
              <a:defRPr/>
            </a:pPr>
            <a:endParaRPr kumimoji="1" lang="en-US" altLang="zh-CN"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ts val="5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1"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设备编址</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输入</a:t>
            </a:r>
            <a:r>
              <a:rPr kumimoji="1" lang="en-US" altLang="zh-CN"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1"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输出指令</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程序查询方式的接口</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程序查询输入</a:t>
            </a:r>
            <a:r>
              <a:rPr kumimoji="1" lang="en-US" altLang="zh-CN"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1" lang="zh-CN" altLang="en-US" sz="28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输出方式</a:t>
            </a:r>
            <a:endPar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p:txBody>
      </p:sp>
      <p:sp>
        <p:nvSpPr>
          <p:cNvPr id="41987" name="Rectangle 60"/>
          <p:cNvSpPr/>
          <p:nvPr/>
        </p:nvSpPr>
        <p:spPr>
          <a:xfrm>
            <a:off x="3059113" y="31750"/>
            <a:ext cx="2955925"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程序查询方式</a:t>
            </a:r>
          </a:p>
        </p:txBody>
      </p:sp>
      <p:sp>
        <p:nvSpPr>
          <p:cNvPr id="4198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366354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Text Box 4"/>
          <p:cNvSpPr txBox="1">
            <a:spLocks noChangeArrowheads="1"/>
          </p:cNvSpPr>
          <p:nvPr/>
        </p:nvSpPr>
        <p:spPr bwMode="auto">
          <a:xfrm>
            <a:off x="152400" y="790575"/>
            <a:ext cx="8812213" cy="2786063"/>
          </a:xfrm>
          <a:prstGeom prst="rect">
            <a:avLst/>
          </a:prstGeom>
          <a:noFill/>
          <a:ln w="9525">
            <a:noFill/>
            <a:miter lim="800000"/>
          </a:ln>
          <a:effectLst/>
        </p:spPr>
        <p:txBody>
          <a:bodyPr>
            <a:spAutoFit/>
          </a:bodyPr>
          <a:lstStyle/>
          <a:p>
            <a:pPr marL="0" marR="0" lvl="0" indent="0" algn="l" defTabSz="914400" rtl="0" eaLnBrk="0" fontAlgn="base" latinLnBrk="0" hangingPunct="0">
              <a:lnSpc>
                <a:spcPts val="3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、设备编址</a:t>
            </a:r>
          </a:p>
          <a:p>
            <a:pPr lvl="0" defTabSz="914400" fontAlgn="base">
              <a:lnSpc>
                <a:spcPts val="3500"/>
              </a:lnSpc>
              <a:spcBef>
                <a:spcPct val="0"/>
              </a:spcBef>
              <a:spcAft>
                <a:spcPct val="0"/>
              </a:spcAft>
              <a:defRPr/>
            </a:pPr>
            <a:r>
              <a:rPr kumimoji="1" lang="en-US" altLang="zh-CN" sz="2800" b="1" dirty="0" smtClean="0">
                <a:solidFill>
                  <a:srgbClr val="000000"/>
                </a:solidFill>
                <a:ea typeface="宋体" panose="02010600030101010101" pitchFamily="2" charset="-122"/>
              </a:rPr>
              <a:t>I/O</a:t>
            </a:r>
            <a:r>
              <a:rPr kumimoji="1" lang="zh-CN" altLang="en-US"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接口</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端口；</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800" b="1" dirty="0">
                <a:solidFill>
                  <a:srgbClr val="000000"/>
                </a:solidFill>
                <a:latin typeface="+mn-ea"/>
              </a:rPr>
              <a:t>    </a:t>
            </a:r>
            <a:r>
              <a:rPr kumimoji="1" lang="en-US" altLang="zh-CN"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与</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设备之间交换的信息包括：地址信息、控制信息、状态信息、数据信息；</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800" b="1" i="0" u="none" strike="noStrike" kern="1200" cap="none" spc="0" normalizeH="0" baseline="0" noProof="0" dirty="0" smtClean="0">
                <a:ln>
                  <a:noFill/>
                </a:ln>
                <a:solidFill>
                  <a:srgbClr val="000000"/>
                </a:solidFill>
                <a:effectLst/>
                <a:uLnTx/>
                <a:uFillTx/>
                <a:latin typeface="+mn-ea"/>
                <a:cs typeface="+mn-cs"/>
              </a:rPr>
              <a:t>    </a:t>
            </a:r>
            <a:r>
              <a:rPr kumimoji="1" lang="en-US" altLang="zh-CN"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访问</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设备，其信息通过</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接口中的</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端口（实际上就是寄存器）传递。</a:t>
            </a:r>
          </a:p>
        </p:txBody>
      </p:sp>
      <p:grpSp>
        <p:nvGrpSpPr>
          <p:cNvPr id="43011" name="组合 13"/>
          <p:cNvGrpSpPr/>
          <p:nvPr/>
        </p:nvGrpSpPr>
        <p:grpSpPr>
          <a:xfrm>
            <a:off x="1187450" y="3824287"/>
            <a:ext cx="7129463" cy="2340816"/>
            <a:chOff x="1187450" y="3824559"/>
            <a:chExt cx="7129463" cy="2340000"/>
          </a:xfrm>
        </p:grpSpPr>
        <p:sp>
          <p:nvSpPr>
            <p:cNvPr id="43014" name="Text Box 5"/>
            <p:cNvSpPr txBox="1"/>
            <p:nvPr/>
          </p:nvSpPr>
          <p:spPr>
            <a:xfrm>
              <a:off x="1187450" y="3824559"/>
              <a:ext cx="1316038" cy="2307519"/>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CPU</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p:txBody>
        </p:sp>
        <p:sp>
          <p:nvSpPr>
            <p:cNvPr id="195590" name="Text Box 6"/>
            <p:cNvSpPr txBox="1">
              <a:spLocks noChangeArrowheads="1"/>
            </p:cNvSpPr>
            <p:nvPr/>
          </p:nvSpPr>
          <p:spPr bwMode="auto">
            <a:xfrm>
              <a:off x="7000875" y="3824559"/>
              <a:ext cx="1316038" cy="2306795"/>
            </a:xfrm>
            <a:prstGeom prst="rect">
              <a:avLst/>
            </a:prstGeom>
            <a:noFill/>
            <a:ln w="9525">
              <a:solidFill>
                <a:schemeClr val="tx1"/>
              </a:solidFill>
              <a:miter lim="800000"/>
            </a:ln>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I/O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2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设备</a:t>
              </a:r>
              <a:endPar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43016" name="Text Box 7"/>
            <p:cNvSpPr txBox="1"/>
            <p:nvPr/>
          </p:nvSpPr>
          <p:spPr>
            <a:xfrm>
              <a:off x="3276600" y="3824559"/>
              <a:ext cx="2951163" cy="2340000"/>
            </a:xfrm>
            <a:prstGeom prst="rect">
              <a:avLst/>
            </a:prstGeom>
            <a:noFill/>
            <a:ln w="9525" cap="flat" cmpd="sng">
              <a:solidFill>
                <a:schemeClr val="tx1"/>
              </a:solidFill>
              <a:prstDash val="dash"/>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p:txBody>
        </p:sp>
        <p:sp>
          <p:nvSpPr>
            <p:cNvPr id="43017" name="Text Box 8"/>
            <p:cNvSpPr txBox="1"/>
            <p:nvPr/>
          </p:nvSpPr>
          <p:spPr>
            <a:xfrm>
              <a:off x="3492500" y="4113484"/>
              <a:ext cx="2592388" cy="40640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控制</a:t>
              </a:r>
              <a:r>
                <a:rPr kumimoji="1" lang="en-US" altLang="zh-CN" sz="20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状态寄存器</a:t>
              </a:r>
            </a:p>
          </p:txBody>
        </p:sp>
        <p:sp>
          <p:nvSpPr>
            <p:cNvPr id="43018" name="Text Box 9"/>
            <p:cNvSpPr txBox="1"/>
            <p:nvPr/>
          </p:nvSpPr>
          <p:spPr>
            <a:xfrm>
              <a:off x="3492500" y="4761184"/>
              <a:ext cx="2592388" cy="40640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数据寄存器</a:t>
              </a:r>
            </a:p>
          </p:txBody>
        </p:sp>
        <p:sp>
          <p:nvSpPr>
            <p:cNvPr id="43019" name="Text Box 10"/>
            <p:cNvSpPr txBox="1"/>
            <p:nvPr/>
          </p:nvSpPr>
          <p:spPr>
            <a:xfrm>
              <a:off x="3492500" y="5480322"/>
              <a:ext cx="2592388" cy="40640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地址寄存器</a:t>
              </a:r>
            </a:p>
          </p:txBody>
        </p:sp>
        <p:sp>
          <p:nvSpPr>
            <p:cNvPr id="43020" name="AutoShape 11"/>
            <p:cNvSpPr/>
            <p:nvPr/>
          </p:nvSpPr>
          <p:spPr>
            <a:xfrm>
              <a:off x="2535555" y="4616722"/>
              <a:ext cx="720725" cy="504825"/>
            </a:xfrm>
            <a:prstGeom prst="leftRightArrow">
              <a:avLst>
                <a:gd name="adj1" fmla="val 50000"/>
                <a:gd name="adj2" fmla="val 28553"/>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Arial"/>
                <a:ea typeface="宋体"/>
                <a:cs typeface="+mn-cs"/>
              </a:endParaRPr>
            </a:p>
          </p:txBody>
        </p:sp>
        <p:sp>
          <p:nvSpPr>
            <p:cNvPr id="43021" name="AutoShape 12"/>
            <p:cNvSpPr/>
            <p:nvPr/>
          </p:nvSpPr>
          <p:spPr>
            <a:xfrm>
              <a:off x="6248083" y="4616722"/>
              <a:ext cx="720725" cy="504825"/>
            </a:xfrm>
            <a:prstGeom prst="leftRightArrow">
              <a:avLst>
                <a:gd name="adj1" fmla="val 50000"/>
                <a:gd name="adj2" fmla="val 28553"/>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Arial"/>
                <a:ea typeface="宋体"/>
                <a:cs typeface="+mn-cs"/>
              </a:endParaRPr>
            </a:p>
          </p:txBody>
        </p:sp>
      </p:grpSp>
      <p:sp>
        <p:nvSpPr>
          <p:cNvPr id="43012" name="Rectangle 60"/>
          <p:cNvSpPr/>
          <p:nvPr/>
        </p:nvSpPr>
        <p:spPr>
          <a:xfrm>
            <a:off x="3059113" y="31750"/>
            <a:ext cx="2955925"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程序查询方式</a:t>
            </a:r>
          </a:p>
        </p:txBody>
      </p:sp>
      <p:sp>
        <p:nvSpPr>
          <p:cNvPr id="43013"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10622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3"/>
          <p:cNvSpPr txBox="1"/>
          <p:nvPr/>
        </p:nvSpPr>
        <p:spPr>
          <a:xfrm>
            <a:off x="152400" y="790575"/>
            <a:ext cx="8812213" cy="52863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、设备编址</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统一</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编址：</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I/O</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接口中的控制</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状态寄存器、地址寄存器、数据寄存器等（也称为</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I/O</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端口）和内存单元同等看待，统一进行编址，这样可以使用访问内存的指令去访问</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I/O</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设备，但占用了部分内存地址空间。</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单独</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编址：内存和</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I/O</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设备地址空间分开，访问内存和访问</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I/O</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设备使用不同的指令，或者说有专门的输入</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输出指令。如</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8086</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内存地址空间</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00000H-FFFFFH</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、输入输出地址空间</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0000H-FFFFH</a:t>
            </a:r>
          </a:p>
        </p:txBody>
      </p:sp>
      <p:sp>
        <p:nvSpPr>
          <p:cNvPr id="44035" name="Rectangle 60"/>
          <p:cNvSpPr/>
          <p:nvPr/>
        </p:nvSpPr>
        <p:spPr>
          <a:xfrm>
            <a:off x="3059113" y="31750"/>
            <a:ext cx="2955925"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程序查询方式</a:t>
            </a:r>
          </a:p>
        </p:txBody>
      </p:sp>
      <p:sp>
        <p:nvSpPr>
          <p:cNvPr id="44036"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010391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系统概述</a:t>
            </a:r>
          </a:p>
        </p:txBody>
      </p:sp>
      <p:sp>
        <p:nvSpPr>
          <p:cNvPr id="4" name="Text Box 13"/>
          <p:cNvSpPr txBox="1">
            <a:spLocks noChangeArrowheads="1"/>
          </p:cNvSpPr>
          <p:nvPr/>
        </p:nvSpPr>
        <p:spPr bwMode="auto">
          <a:xfrm>
            <a:off x="152400" y="914400"/>
            <a:ext cx="8812213" cy="5202238"/>
          </a:xfrm>
          <a:prstGeom prst="rect">
            <a:avLst/>
          </a:prstGeom>
          <a:noFill/>
          <a:ln w="9525">
            <a:noFill/>
            <a:miter lim="800000"/>
          </a:ln>
        </p:spPr>
        <p:txBody>
          <a:bodyPr>
            <a:spAutoFit/>
          </a:bodyPr>
          <a:lstStyle/>
          <a:p>
            <a:pPr marL="0" marR="0" lvl="0" indent="0" algn="l" defTabSz="914400" rtl="0" eaLnBrk="0" fontAlgn="base" latinLnBrk="0" hangingPunct="0">
              <a:lnSpc>
                <a:spcPts val="5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1.2 I/O</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系统的功能</a:t>
            </a:r>
            <a:endPar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342900" marR="0" lvl="0" indent="-342900" algn="just" defTabSz="914400" rtl="0" eaLnBrk="1" fontAlgn="base" latinLnBrk="0" hangingPunct="1">
              <a:lnSpc>
                <a:spcPct val="110000"/>
              </a:lnSpc>
              <a:spcBef>
                <a:spcPts val="0"/>
              </a:spcBef>
              <a:spcAft>
                <a:spcPct val="0"/>
              </a:spcAft>
              <a:buClrTx/>
              <a:buSzTx/>
              <a:buFontTx/>
              <a:buNone/>
              <a:tabLst/>
              <a:defRPr/>
            </a:pPr>
            <a:r>
              <a:rPr kumimoji="1" lang="zh-CN" altLang="en-US" sz="22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输入</a:t>
            </a:r>
            <a:r>
              <a:rPr kumimoji="1" lang="en-US" altLang="zh-CN" sz="22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a:t>
            </a:r>
            <a:r>
              <a:rPr kumimoji="1" lang="zh-CN" altLang="en-US" sz="22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出系统的功能：</a:t>
            </a:r>
          </a:p>
          <a:p>
            <a:pPr marL="742950" marR="0" lvl="1" indent="-285750" algn="just" defTabSz="914400" rtl="0" eaLnBrk="1" fontAlgn="base" latinLnBrk="0" hangingPunct="1">
              <a:lnSpc>
                <a:spcPct val="110000"/>
              </a:lnSpc>
              <a:spcBef>
                <a:spcPts val="0"/>
              </a:spcBef>
              <a:spcAft>
                <a:spcPct val="0"/>
              </a:spcAft>
              <a:buClrTx/>
              <a:buSzTx/>
              <a:buFontTx/>
              <a:buNone/>
              <a:tabLst/>
              <a:defRPr/>
            </a:pPr>
            <a:r>
              <a:rPr kumimoji="1" lang="zh-CN" altLang="en-US"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解决各种形式信息的输入和输出</a:t>
            </a:r>
          </a:p>
          <a:p>
            <a:pPr marL="742950" marR="0" lvl="1" indent="-285750" algn="just" defTabSz="914400" rtl="0" eaLnBrk="1" fontAlgn="base" latinLnBrk="0" hangingPunct="1">
              <a:lnSpc>
                <a:spcPct val="110000"/>
              </a:lnSpc>
              <a:spcBef>
                <a:spcPts val="0"/>
              </a:spcBef>
              <a:spcAft>
                <a:spcPct val="0"/>
              </a:spcAft>
              <a:buClrTx/>
              <a:buSzTx/>
              <a:buFontTx/>
              <a:buNone/>
              <a:tabLst/>
              <a:defRPr/>
            </a:pPr>
            <a:r>
              <a:rPr kumimoji="1" lang="zh-CN" altLang="en-US"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    即：用户如何将所需的信息（文字、图表、声音、视频等）通过不同的外设输入到计算机中，以及计算机内部处理的结果信息如何通过相应的外设输出给</a:t>
            </a:r>
            <a:r>
              <a:rPr kumimoji="1" lang="zh-CN" altLang="en-US" sz="2200" b="0" i="0" u="none" strike="noStrike" kern="1200" cap="none" spc="0" normalizeH="0" baseline="0" noProof="0" dirty="0" smtClean="0">
                <a:ln>
                  <a:noFill/>
                </a:ln>
                <a:solidFill>
                  <a:srgbClr val="000000"/>
                </a:solidFill>
                <a:effectLst/>
                <a:uLnTx/>
                <a:uFillTx/>
                <a:latin typeface="Arial"/>
                <a:ea typeface="黑体" panose="02010609060101010101" pitchFamily="49" charset="-122"/>
                <a:cs typeface="+mn-cs"/>
              </a:rPr>
              <a:t>用户。</a:t>
            </a:r>
            <a:endParaRPr kumimoji="1" lang="en-US" altLang="zh-CN"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a:p>
            <a:pPr marL="342900" marR="0" lvl="0" indent="-342900" algn="just" defTabSz="914400" rtl="0" eaLnBrk="1" fontAlgn="base" latinLnBrk="0" hangingPunct="1">
              <a:lnSpc>
                <a:spcPct val="110000"/>
              </a:lnSpc>
              <a:spcBef>
                <a:spcPts val="0"/>
              </a:spcBef>
              <a:spcAft>
                <a:spcPct val="0"/>
              </a:spcAft>
              <a:buClrTx/>
              <a:buSzTx/>
              <a:buFontTx/>
              <a:buNone/>
              <a:tabLst/>
              <a:defRPr/>
            </a:pPr>
            <a:r>
              <a:rPr kumimoji="1" lang="zh-CN" altLang="en-US" sz="22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要实现上述功能需解决一系列的问题：</a:t>
            </a:r>
          </a:p>
          <a:p>
            <a:pPr marL="742950" marR="0" lvl="1" indent="-285750" algn="just" defTabSz="914400" rtl="0" eaLnBrk="1" fontAlgn="base" latinLnBrk="0" hangingPunct="1">
              <a:lnSpc>
                <a:spcPct val="110000"/>
              </a:lnSpc>
              <a:spcBef>
                <a:spcPts val="0"/>
              </a:spcBef>
              <a:spcAft>
                <a:spcPct val="0"/>
              </a:spcAft>
              <a:buClrTx/>
              <a:buSzTx/>
              <a:buFontTx/>
              <a:buNone/>
              <a:tabLst/>
              <a:defRPr/>
            </a:pPr>
            <a:r>
              <a:rPr kumimoji="1" lang="zh-CN" altLang="en-US"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怎样在</a:t>
            </a:r>
            <a:r>
              <a:rPr kumimoji="1" lang="en-US" altLang="zh-CN"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、主存和外设间建立一个高效信息传输 “通路”；</a:t>
            </a:r>
          </a:p>
          <a:p>
            <a:pPr marL="742950" marR="0" lvl="1" indent="-285750" algn="just" defTabSz="914400" rtl="0" eaLnBrk="1" fontAlgn="base" latinLnBrk="0" hangingPunct="1">
              <a:lnSpc>
                <a:spcPct val="110000"/>
              </a:lnSpc>
              <a:spcBef>
                <a:spcPts val="0"/>
              </a:spcBef>
              <a:spcAft>
                <a:spcPct val="0"/>
              </a:spcAft>
              <a:buClrTx/>
              <a:buSzTx/>
              <a:buFontTx/>
              <a:buNone/>
              <a:tabLst/>
              <a:defRPr/>
            </a:pPr>
            <a:r>
              <a:rPr kumimoji="1" lang="zh-CN" altLang="en-US"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怎样将用户的</a:t>
            </a:r>
            <a:r>
              <a:rPr kumimoji="1" lang="en-US" altLang="zh-CN"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请求转换成设备的命令；</a:t>
            </a:r>
          </a:p>
          <a:p>
            <a:pPr marL="742950" marR="0" lvl="1" indent="-285750" algn="just" defTabSz="914400" rtl="0" eaLnBrk="1" fontAlgn="base" latinLnBrk="0" hangingPunct="1">
              <a:lnSpc>
                <a:spcPct val="110000"/>
              </a:lnSpc>
              <a:spcBef>
                <a:spcPts val="0"/>
              </a:spcBef>
              <a:spcAft>
                <a:spcPct val="0"/>
              </a:spcAft>
              <a:buClrTx/>
              <a:buSzTx/>
              <a:buFontTx/>
              <a:buNone/>
              <a:tabLst/>
              <a:defRPr/>
            </a:pPr>
            <a:r>
              <a:rPr kumimoji="1" lang="zh-CN" altLang="en-US"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如何对外设进行编址；</a:t>
            </a:r>
          </a:p>
          <a:p>
            <a:pPr marL="742950" marR="0" lvl="1" indent="-285750" algn="just" defTabSz="914400" rtl="0" eaLnBrk="1" fontAlgn="base" latinLnBrk="0" hangingPunct="1">
              <a:lnSpc>
                <a:spcPct val="110000"/>
              </a:lnSpc>
              <a:spcBef>
                <a:spcPts val="0"/>
              </a:spcBef>
              <a:spcAft>
                <a:spcPct val="0"/>
              </a:spcAft>
              <a:buClrTx/>
              <a:buSzTx/>
              <a:buFontTx/>
              <a:buNone/>
              <a:tabLst/>
              <a:defRPr/>
            </a:pPr>
            <a:r>
              <a:rPr kumimoji="1" lang="zh-CN" altLang="en-US"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怎样使</a:t>
            </a:r>
            <a:r>
              <a:rPr kumimoji="1" lang="en-US" altLang="zh-CN"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方便地寻找到要访问的外设；</a:t>
            </a:r>
          </a:p>
          <a:p>
            <a:pPr marL="742950" marR="0" lvl="1" indent="-285750" algn="just" defTabSz="914400" rtl="0" eaLnBrk="1" fontAlgn="base" latinLnBrk="0" hangingPunct="1">
              <a:lnSpc>
                <a:spcPct val="110000"/>
              </a:lnSpc>
              <a:spcBef>
                <a:spcPts val="0"/>
              </a:spcBef>
              <a:spcAft>
                <a:spcPct val="0"/>
              </a:spcAft>
              <a:buClrTx/>
              <a:buSzTx/>
              <a:buFontTx/>
              <a:buNone/>
              <a:tabLst/>
              <a:defRPr/>
            </a:pPr>
            <a:r>
              <a:rPr kumimoji="1" lang="en-US" altLang="zh-CN"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硬件和操作系统如何协调完成主机和外设之间的数据</a:t>
            </a:r>
            <a:r>
              <a:rPr kumimoji="1" lang="zh-CN" altLang="en-US" sz="2200" b="0" i="0" u="none" strike="noStrike" kern="1200" cap="none" spc="0" normalizeH="0" baseline="0" noProof="0" dirty="0" smtClean="0">
                <a:ln>
                  <a:noFill/>
                </a:ln>
                <a:solidFill>
                  <a:srgbClr val="000000"/>
                </a:solidFill>
                <a:effectLst/>
                <a:uLnTx/>
                <a:uFillTx/>
                <a:latin typeface="Arial"/>
                <a:ea typeface="黑体" panose="02010609060101010101" pitchFamily="49" charset="-122"/>
                <a:cs typeface="+mn-cs"/>
              </a:rPr>
              <a:t>传送。</a:t>
            </a:r>
            <a:endParaRPr kumimoji="1" lang="en-US" altLang="zh-CN"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a:p>
            <a:pPr marL="742950" marR="0" lvl="1" indent="-285750" algn="just" defTabSz="914400" rtl="0" eaLnBrk="1" fontAlgn="base" latinLnBrk="0" hangingPunct="1">
              <a:lnSpc>
                <a:spcPct val="110000"/>
              </a:lnSpc>
              <a:spcBef>
                <a:spcPts val="0"/>
              </a:spcBef>
              <a:spcAft>
                <a:spcPct val="0"/>
              </a:spcAft>
              <a:buClrTx/>
              <a:buSzTx/>
              <a:buFontTx/>
              <a:buNone/>
              <a:tabLst/>
              <a:defRPr/>
            </a:pPr>
            <a:r>
              <a:rPr kumimoji="1" lang="en-US" altLang="zh-CN"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endParaRPr kumimoji="1" lang="zh-CN" altLang="en-US" sz="22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p:txBody>
      </p:sp>
      <p:sp>
        <p:nvSpPr>
          <p:cNvPr id="8196"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Text Box 4"/>
          <p:cNvSpPr txBox="1"/>
          <p:nvPr/>
        </p:nvSpPr>
        <p:spPr>
          <a:xfrm>
            <a:off x="2081213" y="5876925"/>
            <a:ext cx="5299075" cy="396875"/>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以上是本章的主要内容</a:t>
            </a:r>
          </a:p>
        </p:txBody>
      </p:sp>
    </p:spTree>
    <p:extLst>
      <p:ext uri="{BB962C8B-B14F-4D97-AF65-F5344CB8AC3E}">
        <p14:creationId xmlns:p14="http://schemas.microsoft.com/office/powerpoint/2010/main" val="2340622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3"/>
          <p:cNvSpPr txBox="1"/>
          <p:nvPr/>
        </p:nvSpPr>
        <p:spPr>
          <a:xfrm>
            <a:off x="152400" y="790575"/>
            <a:ext cx="8812213" cy="40925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、输入输出指令</a:t>
            </a:r>
          </a:p>
          <a:p>
            <a:pPr marL="0" marR="0" lvl="0" indent="0" algn="l" defTabSz="914400" rtl="0" eaLnBrk="1" fontAlgn="base" latinLnBrk="0" hangingPunct="1">
              <a:lnSpc>
                <a:spcPts val="45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IN AL</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87H   </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0087H</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端口）</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 </a:t>
            </a:r>
            <a:r>
              <a:rPr kumimoji="1" lang="en-US" altLang="zh-CN"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AL</a:t>
            </a:r>
            <a:endPar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OUT 88H</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AL  </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AL</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0088H</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端口）</a:t>
            </a:r>
          </a:p>
          <a:p>
            <a:pPr marL="0" marR="0" lvl="0" indent="0" algn="l" defTabSz="914400" rtl="0" eaLnBrk="1" fontAlgn="base" latinLnBrk="0" hangingPunct="1">
              <a:lnSpc>
                <a:spcPts val="45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IN AL</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DX    </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DX</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间接寻址端口）</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 </a:t>
            </a:r>
            <a:r>
              <a:rPr kumimoji="1" lang="en-US" altLang="zh-CN"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AL</a:t>
            </a:r>
            <a:endPar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lvl="0" indent="0" algn="l" defTabSz="914400" eaLnBrk="1" hangingPunct="1">
              <a:lnSpc>
                <a:spcPts val="4500"/>
              </a:lnSpc>
              <a:spcBef>
                <a:spcPct val="0"/>
              </a:spcBef>
              <a:buNone/>
              <a:defRPr/>
            </a:pP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OUT DX</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AL </a:t>
            </a:r>
            <a:r>
              <a:rPr kumimoji="1" lang="en-US" altLang="zh-CN"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  </a:t>
            </a:r>
            <a:r>
              <a:rPr lang="zh-CN" altLang="en-US" sz="2800" b="1" dirty="0" smtClean="0">
                <a:solidFill>
                  <a:srgbClr val="000000"/>
                </a:solidFill>
                <a:latin typeface="宋体" panose="02010600030101010101" pitchFamily="2" charset="-122"/>
              </a:rPr>
              <a:t>（</a:t>
            </a:r>
            <a:r>
              <a:rPr kumimoji="1" lang="en-US" altLang="zh-CN"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AL</a:t>
            </a:r>
            <a:r>
              <a:rPr lang="zh-CN" altLang="en-US" sz="2800" b="1" dirty="0" smtClean="0">
                <a:solidFill>
                  <a:srgbClr val="000000"/>
                </a:solidFill>
                <a:latin typeface="宋体" panose="02010600030101010101" pitchFamily="2" charset="-122"/>
              </a:rPr>
              <a:t>）</a:t>
            </a:r>
            <a:r>
              <a:rPr kumimoji="1" lang="en-US" altLang="zh-CN"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a:t>
            </a:r>
            <a:r>
              <a:rPr lang="zh-CN" altLang="en-US" sz="2800" b="1" dirty="0" smtClean="0">
                <a:solidFill>
                  <a:srgbClr val="000000"/>
                </a:solidFill>
                <a:latin typeface="宋体" panose="02010600030101010101" pitchFamily="2" charset="-122"/>
              </a:rPr>
              <a:t>（</a:t>
            </a:r>
            <a:r>
              <a:rPr kumimoji="1" lang="en-US" altLang="zh-CN"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DX</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间接寻址</a:t>
            </a:r>
            <a:r>
              <a:rPr lang="zh-CN" altLang="en-US" sz="2800" b="1" dirty="0">
                <a:solidFill>
                  <a:srgbClr val="000000"/>
                </a:solidFill>
                <a:latin typeface="宋体" panose="02010600030101010101" pitchFamily="2" charset="-122"/>
              </a:rPr>
              <a:t>端口）</a:t>
            </a:r>
            <a:endPar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p:txBody>
      </p:sp>
      <p:sp>
        <p:nvSpPr>
          <p:cNvPr id="45059" name="Rectangle 60"/>
          <p:cNvSpPr/>
          <p:nvPr/>
        </p:nvSpPr>
        <p:spPr>
          <a:xfrm>
            <a:off x="3059113" y="31750"/>
            <a:ext cx="2955925"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程序查询方式</a:t>
            </a:r>
          </a:p>
        </p:txBody>
      </p:sp>
      <p:sp>
        <p:nvSpPr>
          <p:cNvPr id="45060"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281059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Text Box 3"/>
          <p:cNvSpPr txBox="1">
            <a:spLocks noChangeArrowheads="1"/>
          </p:cNvSpPr>
          <p:nvPr/>
        </p:nvSpPr>
        <p:spPr bwMode="auto">
          <a:xfrm>
            <a:off x="152400" y="790575"/>
            <a:ext cx="8812213" cy="669925"/>
          </a:xfrm>
          <a:prstGeom prst="rect">
            <a:avLst/>
          </a:prstGeom>
          <a:noFill/>
          <a:ln w="9525">
            <a:noFill/>
            <a:miter lim="800000"/>
          </a:ln>
          <a:effectLst/>
        </p:spPr>
        <p:txBody>
          <a:bodyPr>
            <a:spAutoFit/>
          </a:body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、程序查询方式的接口</a:t>
            </a:r>
          </a:p>
        </p:txBody>
      </p:sp>
      <p:grpSp>
        <p:nvGrpSpPr>
          <p:cNvPr id="46083" name="组合 29"/>
          <p:cNvGrpSpPr/>
          <p:nvPr/>
        </p:nvGrpSpPr>
        <p:grpSpPr>
          <a:xfrm>
            <a:off x="395288" y="1473837"/>
            <a:ext cx="8452485" cy="4765038"/>
            <a:chOff x="395536" y="1474308"/>
            <a:chExt cx="8452083" cy="4764930"/>
          </a:xfrm>
        </p:grpSpPr>
        <p:grpSp>
          <p:nvGrpSpPr>
            <p:cNvPr id="46086" name="Group 5"/>
            <p:cNvGrpSpPr/>
            <p:nvPr/>
          </p:nvGrpSpPr>
          <p:grpSpPr>
            <a:xfrm>
              <a:off x="1724110" y="1474308"/>
              <a:ext cx="5587044" cy="4660173"/>
              <a:chOff x="581" y="953"/>
              <a:chExt cx="3974" cy="3114"/>
            </a:xfrm>
          </p:grpSpPr>
          <p:sp>
            <p:nvSpPr>
              <p:cNvPr id="197638" name="Text Box 6"/>
              <p:cNvSpPr txBox="1">
                <a:spLocks noChangeArrowheads="1"/>
              </p:cNvSpPr>
              <p:nvPr/>
            </p:nvSpPr>
            <p:spPr bwMode="auto">
              <a:xfrm>
                <a:off x="988" y="1880"/>
                <a:ext cx="2307" cy="308"/>
              </a:xfrm>
              <a:prstGeom prst="rect">
                <a:avLst/>
              </a:prstGeom>
              <a:solidFill>
                <a:srgbClr val="FF9900"/>
              </a:solidFill>
              <a:ln w="9525">
                <a:solidFill>
                  <a:schemeClr val="tx1"/>
                </a:solid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读外设状态（状态字）</a:t>
                </a:r>
              </a:p>
            </p:txBody>
          </p:sp>
          <p:sp>
            <p:nvSpPr>
              <p:cNvPr id="197639" name="AutoShape 7"/>
              <p:cNvSpPr>
                <a:spLocks noChangeArrowheads="1"/>
              </p:cNvSpPr>
              <p:nvPr/>
            </p:nvSpPr>
            <p:spPr bwMode="auto">
              <a:xfrm>
                <a:off x="581" y="2368"/>
                <a:ext cx="3121" cy="801"/>
              </a:xfrm>
              <a:prstGeom prst="flowChartDecision">
                <a:avLst/>
              </a:prstGeom>
              <a:solidFill>
                <a:srgbClr val="FF9900"/>
              </a:solidFill>
              <a:ln w="9525">
                <a:solidFill>
                  <a:schemeClr val="tx1"/>
                </a:solid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dirty="0">
                    <a:solidFill>
                      <a:srgbClr val="000000"/>
                    </a:solidFill>
                    <a:latin typeface="Arial"/>
                    <a:ea typeface="宋体" panose="02010600030101010101" pitchFamily="2" charset="-122"/>
                  </a:rPr>
                  <a:t>检查</a:t>
                </a:r>
                <a:r>
                  <a:rPr kumimoji="1" lang="zh-CN" altLang="en-US" sz="2400" b="0"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外设</a:t>
                </a:r>
                <a:r>
                  <a:rPr kumimoji="1" lang="zh-CN" altLang="en-US" sz="24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状态字</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（数据是否准备好）</a:t>
                </a:r>
              </a:p>
            </p:txBody>
          </p:sp>
          <p:sp>
            <p:nvSpPr>
              <p:cNvPr id="197640" name="Text Box 8"/>
              <p:cNvSpPr txBox="1">
                <a:spLocks noChangeArrowheads="1"/>
              </p:cNvSpPr>
              <p:nvPr/>
            </p:nvSpPr>
            <p:spPr bwMode="auto">
              <a:xfrm>
                <a:off x="1206" y="3347"/>
                <a:ext cx="1872" cy="308"/>
              </a:xfrm>
              <a:prstGeom prst="rect">
                <a:avLst/>
              </a:prstGeom>
              <a:solidFill>
                <a:srgbClr val="FF9900"/>
              </a:solidFill>
              <a:ln w="9525">
                <a:solidFill>
                  <a:schemeClr val="tx1"/>
                </a:solid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Arial"/>
                    <a:ea typeface="宋体" panose="02010600030101010101" pitchFamily="2" charset="-122"/>
                    <a:cs typeface="+mn-cs"/>
                  </a:rPr>
                  <a:t>读数据（数据字）</a:t>
                </a:r>
              </a:p>
            </p:txBody>
          </p:sp>
          <p:sp>
            <p:nvSpPr>
              <p:cNvPr id="197641" name="Line 9"/>
              <p:cNvSpPr>
                <a:spLocks noChangeShapeType="1"/>
              </p:cNvSpPr>
              <p:nvPr/>
            </p:nvSpPr>
            <p:spPr bwMode="auto">
              <a:xfrm>
                <a:off x="2141" y="2186"/>
                <a:ext cx="0" cy="180"/>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197642" name="Line 10"/>
              <p:cNvSpPr>
                <a:spLocks noChangeShapeType="1"/>
              </p:cNvSpPr>
              <p:nvPr/>
            </p:nvSpPr>
            <p:spPr bwMode="auto">
              <a:xfrm>
                <a:off x="2141" y="3169"/>
                <a:ext cx="0" cy="181"/>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197643" name="Text Box 11"/>
              <p:cNvSpPr txBox="1">
                <a:spLocks noChangeArrowheads="1"/>
              </p:cNvSpPr>
              <p:nvPr/>
            </p:nvSpPr>
            <p:spPr bwMode="auto">
              <a:xfrm>
                <a:off x="2452" y="3080"/>
                <a:ext cx="507" cy="289"/>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YES</a:t>
                </a:r>
              </a:p>
            </p:txBody>
          </p:sp>
          <p:sp>
            <p:nvSpPr>
              <p:cNvPr id="197644" name="Text Box 12"/>
              <p:cNvSpPr txBox="1">
                <a:spLocks noChangeArrowheads="1"/>
              </p:cNvSpPr>
              <p:nvPr/>
            </p:nvSpPr>
            <p:spPr bwMode="auto">
              <a:xfrm>
                <a:off x="3633" y="2457"/>
                <a:ext cx="430" cy="293"/>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NO</a:t>
                </a:r>
              </a:p>
            </p:txBody>
          </p:sp>
          <p:sp>
            <p:nvSpPr>
              <p:cNvPr id="197645" name="Text Box 13"/>
              <p:cNvSpPr txBox="1">
                <a:spLocks noChangeArrowheads="1"/>
              </p:cNvSpPr>
              <p:nvPr/>
            </p:nvSpPr>
            <p:spPr bwMode="auto">
              <a:xfrm>
                <a:off x="989" y="1344"/>
                <a:ext cx="2304" cy="308"/>
              </a:xfrm>
              <a:prstGeom prst="rect">
                <a:avLst/>
              </a:prstGeom>
              <a:solidFill>
                <a:srgbClr val="FF9900"/>
              </a:solidFill>
              <a:ln w="9525">
                <a:solidFill>
                  <a:schemeClr val="tx1"/>
                </a:solid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发送读命令（控制字）</a:t>
                </a:r>
              </a:p>
            </p:txBody>
          </p:sp>
          <p:sp>
            <p:nvSpPr>
              <p:cNvPr id="197646" name="Line 14"/>
              <p:cNvSpPr>
                <a:spLocks noChangeShapeType="1"/>
              </p:cNvSpPr>
              <p:nvPr/>
            </p:nvSpPr>
            <p:spPr bwMode="auto">
              <a:xfrm>
                <a:off x="2141" y="1661"/>
                <a:ext cx="0" cy="226"/>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197647" name="Line 15"/>
              <p:cNvSpPr>
                <a:spLocks noChangeShapeType="1"/>
              </p:cNvSpPr>
              <p:nvPr/>
            </p:nvSpPr>
            <p:spPr bwMode="auto">
              <a:xfrm>
                <a:off x="3696" y="2766"/>
                <a:ext cx="370" cy="0"/>
              </a:xfrm>
              <a:prstGeom prst="line">
                <a:avLst/>
              </a:prstGeom>
              <a:noFill/>
              <a:ln w="25400">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197648" name="Line 16"/>
              <p:cNvSpPr>
                <a:spLocks noChangeShapeType="1"/>
              </p:cNvSpPr>
              <p:nvPr/>
            </p:nvSpPr>
            <p:spPr bwMode="auto">
              <a:xfrm flipH="1">
                <a:off x="4077" y="2160"/>
                <a:ext cx="0" cy="612"/>
              </a:xfrm>
              <a:prstGeom prst="line">
                <a:avLst/>
              </a:prstGeom>
              <a:noFill/>
              <a:ln w="25400">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197649" name="Line 17"/>
              <p:cNvSpPr>
                <a:spLocks noChangeShapeType="1"/>
              </p:cNvSpPr>
              <p:nvPr/>
            </p:nvSpPr>
            <p:spPr bwMode="auto">
              <a:xfrm flipH="1">
                <a:off x="2164" y="1727"/>
                <a:ext cx="1902" cy="1"/>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197650" name="Text Box 18"/>
              <p:cNvSpPr txBox="1">
                <a:spLocks noChangeArrowheads="1"/>
              </p:cNvSpPr>
              <p:nvPr/>
            </p:nvSpPr>
            <p:spPr bwMode="auto">
              <a:xfrm>
                <a:off x="3650" y="1393"/>
                <a:ext cx="884" cy="267"/>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循环查询</a:t>
                </a:r>
              </a:p>
            </p:txBody>
          </p:sp>
          <p:sp>
            <p:nvSpPr>
              <p:cNvPr id="197651" name="Text Box 19"/>
              <p:cNvSpPr txBox="1">
                <a:spLocks noChangeArrowheads="1"/>
              </p:cNvSpPr>
              <p:nvPr/>
            </p:nvSpPr>
            <p:spPr bwMode="auto">
              <a:xfrm>
                <a:off x="3600" y="1891"/>
                <a:ext cx="955" cy="297"/>
              </a:xfrm>
              <a:prstGeom prst="rect">
                <a:avLst/>
              </a:prstGeom>
              <a:solidFill>
                <a:srgbClr val="FF9900"/>
              </a:solidFill>
              <a:ln w="9525">
                <a:solidFill>
                  <a:schemeClr val="tx1"/>
                </a:solid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3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延迟程序</a:t>
                </a:r>
              </a:p>
            </p:txBody>
          </p:sp>
          <p:sp>
            <p:nvSpPr>
              <p:cNvPr id="197652" name="AutoShape 20"/>
              <p:cNvSpPr>
                <a:spLocks noChangeArrowheads="1"/>
              </p:cNvSpPr>
              <p:nvPr/>
            </p:nvSpPr>
            <p:spPr bwMode="auto">
              <a:xfrm>
                <a:off x="1893" y="953"/>
                <a:ext cx="498" cy="227"/>
              </a:xfrm>
              <a:prstGeom prst="flowChartAlternateProcess">
                <a:avLst/>
              </a:prstGeom>
              <a:solidFill>
                <a:srgbClr val="FF9900"/>
              </a:solidFill>
              <a:ln w="9525">
                <a:solidFill>
                  <a:schemeClr val="tx1"/>
                </a:solid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开始</a:t>
                </a:r>
              </a:p>
            </p:txBody>
          </p:sp>
          <p:sp>
            <p:nvSpPr>
              <p:cNvPr id="197653" name="AutoShape 21"/>
              <p:cNvSpPr>
                <a:spLocks noChangeArrowheads="1"/>
              </p:cNvSpPr>
              <p:nvPr/>
            </p:nvSpPr>
            <p:spPr bwMode="auto">
              <a:xfrm>
                <a:off x="1892" y="3840"/>
                <a:ext cx="499" cy="227"/>
              </a:xfrm>
              <a:prstGeom prst="flowChartAlternateProcess">
                <a:avLst/>
              </a:prstGeom>
              <a:solidFill>
                <a:srgbClr val="FF9900"/>
              </a:solidFill>
              <a:ln w="9525">
                <a:solidFill>
                  <a:schemeClr val="tx1"/>
                </a:solid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rPr>
                  <a:t>结束</a:t>
                </a:r>
              </a:p>
            </p:txBody>
          </p:sp>
          <p:sp>
            <p:nvSpPr>
              <p:cNvPr id="197654" name="Line 22"/>
              <p:cNvSpPr>
                <a:spLocks noChangeShapeType="1"/>
              </p:cNvSpPr>
              <p:nvPr/>
            </p:nvSpPr>
            <p:spPr bwMode="auto">
              <a:xfrm>
                <a:off x="2141" y="1186"/>
                <a:ext cx="0" cy="180"/>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197655" name="Line 23"/>
              <p:cNvSpPr>
                <a:spLocks noChangeShapeType="1"/>
              </p:cNvSpPr>
              <p:nvPr/>
            </p:nvSpPr>
            <p:spPr bwMode="auto">
              <a:xfrm>
                <a:off x="2141" y="3648"/>
                <a:ext cx="0" cy="181"/>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197656" name="Line 24"/>
              <p:cNvSpPr>
                <a:spLocks noChangeShapeType="1"/>
              </p:cNvSpPr>
              <p:nvPr/>
            </p:nvSpPr>
            <p:spPr bwMode="auto">
              <a:xfrm flipH="1">
                <a:off x="4074" y="1721"/>
                <a:ext cx="0" cy="175"/>
              </a:xfrm>
              <a:prstGeom prst="line">
                <a:avLst/>
              </a:prstGeom>
              <a:noFill/>
              <a:ln w="25400">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grpSp>
        <p:sp>
          <p:nvSpPr>
            <p:cNvPr id="197657" name="Text Box 25"/>
            <p:cNvSpPr txBox="1">
              <a:spLocks noChangeArrowheads="1"/>
            </p:cNvSpPr>
            <p:nvPr/>
          </p:nvSpPr>
          <p:spPr bwMode="auto">
            <a:xfrm>
              <a:off x="4348223" y="5778873"/>
              <a:ext cx="4499396" cy="460365"/>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读外设数据的操作流程）</a:t>
              </a:r>
            </a:p>
          </p:txBody>
        </p:sp>
        <p:sp>
          <p:nvSpPr>
            <p:cNvPr id="197658" name="Text Box 26"/>
            <p:cNvSpPr txBox="1">
              <a:spLocks noChangeArrowheads="1"/>
            </p:cNvSpPr>
            <p:nvPr/>
          </p:nvSpPr>
          <p:spPr bwMode="auto">
            <a:xfrm>
              <a:off x="880494" y="2796029"/>
              <a:ext cx="536550" cy="1901782"/>
            </a:xfrm>
            <a:prstGeom prst="rect">
              <a:avLst/>
            </a:prstGeom>
            <a:solidFill>
              <a:schemeClr val="accent1"/>
            </a:solidFill>
            <a:ln w="9525">
              <a:solidFill>
                <a:schemeClr val="tx1"/>
              </a:solidFill>
              <a:miter lim="800000"/>
            </a:ln>
            <a:effectLst/>
          </p:spPr>
          <p:txBody>
            <a:bodyPr vert="eaVert"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3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外设准备数据</a:t>
              </a:r>
            </a:p>
          </p:txBody>
        </p:sp>
        <p:sp>
          <p:nvSpPr>
            <p:cNvPr id="197659" name="Line 27"/>
            <p:cNvSpPr>
              <a:spLocks noChangeShapeType="1"/>
            </p:cNvSpPr>
            <p:nvPr/>
          </p:nvSpPr>
          <p:spPr bwMode="auto">
            <a:xfrm>
              <a:off x="395536" y="4834333"/>
              <a:ext cx="2614488" cy="0"/>
            </a:xfrm>
            <a:prstGeom prst="line">
              <a:avLst/>
            </a:prstGeom>
            <a:noFill/>
            <a:ln w="25400">
              <a:solidFill>
                <a:schemeClr val="tx1"/>
              </a:solidFill>
              <a:prstDash val="dash"/>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197660" name="Line 28"/>
            <p:cNvSpPr>
              <a:spLocks noChangeShapeType="1"/>
            </p:cNvSpPr>
            <p:nvPr/>
          </p:nvSpPr>
          <p:spPr bwMode="auto">
            <a:xfrm>
              <a:off x="395536" y="2661094"/>
              <a:ext cx="2614488" cy="0"/>
            </a:xfrm>
            <a:prstGeom prst="line">
              <a:avLst/>
            </a:prstGeom>
            <a:noFill/>
            <a:ln w="25400">
              <a:solidFill>
                <a:schemeClr val="tx1"/>
              </a:solidFill>
              <a:prstDash val="dash"/>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grpSp>
      <p:sp>
        <p:nvSpPr>
          <p:cNvPr id="29" name="Rectangle 60"/>
          <p:cNvSpPr>
            <a:spLocks noChangeArrowheads="1"/>
          </p:cNvSpPr>
          <p:nvPr/>
        </p:nvSpPr>
        <p:spPr bwMode="auto">
          <a:xfrm>
            <a:off x="3059113" y="31750"/>
            <a:ext cx="2955925"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程序查询方式</a:t>
            </a:r>
          </a:p>
        </p:txBody>
      </p:sp>
      <p:sp>
        <p:nvSpPr>
          <p:cNvPr id="46085"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49664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3"/>
          <p:cNvSpPr txBox="1"/>
          <p:nvPr/>
        </p:nvSpPr>
        <p:spPr>
          <a:xfrm>
            <a:off x="152400" y="790575"/>
            <a:ext cx="8812213" cy="6699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、程序查询方式的接口</a:t>
            </a:r>
          </a:p>
        </p:txBody>
      </p:sp>
      <p:sp>
        <p:nvSpPr>
          <p:cNvPr id="47107" name="Text Box 29"/>
          <p:cNvSpPr txBox="1"/>
          <p:nvPr/>
        </p:nvSpPr>
        <p:spPr>
          <a:xfrm>
            <a:off x="250825" y="1316038"/>
            <a:ext cx="8482013" cy="5016500"/>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32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	  ……</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	  OUT  87H</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，控制命令字；控制端口</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0087H</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	  CALL delay1</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；延迟一段时间，外设准备数据</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start:    IN   AL</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88H</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；读状态字，状态端口</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0088H</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	  IF AL.7=0 THEN</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	      CALL delay2</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；调用延迟子程序</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    	      </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GOTO  start</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	  ELSE</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	      IN AL</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89H</a:t>
            </a:r>
            <a:r>
              <a:rPr kumimoji="1" lang="zh-CN" altLang="en-US" sz="2800" b="1" i="0" u="none" strike="noStrike" kern="1200" cap="none" spc="0" normalizeH="0" baseline="0" noProof="0" dirty="0">
                <a:ln>
                  <a:noFill/>
                </a:ln>
                <a:solidFill>
                  <a:srgbClr val="000000"/>
                </a:solidFill>
                <a:effectLst/>
                <a:uLnTx/>
                <a:uFillTx/>
                <a:latin typeface="Arial"/>
                <a:ea typeface="宋体"/>
                <a:cs typeface="+mn-cs"/>
              </a:rPr>
              <a:t>；读有效数据；数据端口</a:t>
            </a: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0089H</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	      ……</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	  ENDIF</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Arial"/>
                <a:ea typeface="宋体"/>
                <a:cs typeface="+mn-cs"/>
              </a:rPr>
              <a:t>	  ……</a:t>
            </a:r>
          </a:p>
        </p:txBody>
      </p:sp>
      <p:sp>
        <p:nvSpPr>
          <p:cNvPr id="5" name="Rectangle 60"/>
          <p:cNvSpPr>
            <a:spLocks noChangeArrowheads="1"/>
          </p:cNvSpPr>
          <p:nvPr/>
        </p:nvSpPr>
        <p:spPr bwMode="auto">
          <a:xfrm>
            <a:off x="3059113" y="31750"/>
            <a:ext cx="2955925"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程序查询方式</a:t>
            </a:r>
          </a:p>
        </p:txBody>
      </p:sp>
      <p:sp>
        <p:nvSpPr>
          <p:cNvPr id="4710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98253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3"/>
          <p:cNvSpPr txBox="1"/>
          <p:nvPr/>
        </p:nvSpPr>
        <p:spPr>
          <a:xfrm>
            <a:off x="152400" y="790575"/>
            <a:ext cx="8812213" cy="6635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、程序查询方式的接口</a:t>
            </a:r>
          </a:p>
        </p:txBody>
      </p:sp>
      <p:sp>
        <p:nvSpPr>
          <p:cNvPr id="29" name="Rectangle 60"/>
          <p:cNvSpPr>
            <a:spLocks noChangeArrowheads="1"/>
          </p:cNvSpPr>
          <p:nvPr/>
        </p:nvSpPr>
        <p:spPr bwMode="auto">
          <a:xfrm>
            <a:off x="3059113" y="31750"/>
            <a:ext cx="2955925"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程序查询方式</a:t>
            </a:r>
          </a:p>
        </p:txBody>
      </p:sp>
      <p:grpSp>
        <p:nvGrpSpPr>
          <p:cNvPr id="48132" name="组合 29"/>
          <p:cNvGrpSpPr/>
          <p:nvPr/>
        </p:nvGrpSpPr>
        <p:grpSpPr>
          <a:xfrm>
            <a:off x="395288" y="1484313"/>
            <a:ext cx="8452485" cy="4754562"/>
            <a:chOff x="395536" y="1484784"/>
            <a:chExt cx="8452680" cy="4753602"/>
          </a:xfrm>
        </p:grpSpPr>
        <p:grpSp>
          <p:nvGrpSpPr>
            <p:cNvPr id="48134" name="Group 5"/>
            <p:cNvGrpSpPr/>
            <p:nvPr/>
          </p:nvGrpSpPr>
          <p:grpSpPr>
            <a:xfrm>
              <a:off x="1710052" y="1484784"/>
              <a:ext cx="5596885" cy="4663166"/>
              <a:chOff x="571" y="960"/>
              <a:chExt cx="3981" cy="3116"/>
            </a:xfrm>
          </p:grpSpPr>
          <p:sp>
            <p:nvSpPr>
              <p:cNvPr id="36" name="Text Box 6"/>
              <p:cNvSpPr txBox="1">
                <a:spLocks noChangeArrowheads="1"/>
              </p:cNvSpPr>
              <p:nvPr/>
            </p:nvSpPr>
            <p:spPr bwMode="auto">
              <a:xfrm>
                <a:off x="979" y="1866"/>
                <a:ext cx="2307" cy="308"/>
              </a:xfrm>
              <a:prstGeom prst="rect">
                <a:avLst/>
              </a:prstGeom>
              <a:solidFill>
                <a:srgbClr val="FF9900"/>
              </a:solidFill>
              <a:ln w="9525">
                <a:solidFill>
                  <a:schemeClr val="tx1"/>
                </a:solid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Arial"/>
                    <a:ea typeface="宋体" panose="02010600030101010101" pitchFamily="2" charset="-122"/>
                    <a:cs typeface="+mn-cs"/>
                  </a:rPr>
                  <a:t>读外设状态（状态字）</a:t>
                </a:r>
              </a:p>
            </p:txBody>
          </p:sp>
          <p:sp>
            <p:nvSpPr>
              <p:cNvPr id="37" name="AutoShape 7"/>
              <p:cNvSpPr>
                <a:spLocks noChangeArrowheads="1"/>
              </p:cNvSpPr>
              <p:nvPr/>
            </p:nvSpPr>
            <p:spPr bwMode="auto">
              <a:xfrm>
                <a:off x="571" y="2368"/>
                <a:ext cx="3122" cy="800"/>
              </a:xfrm>
              <a:prstGeom prst="flowChartDecision">
                <a:avLst/>
              </a:prstGeom>
              <a:solidFill>
                <a:srgbClr val="FF9900"/>
              </a:solidFill>
              <a:ln w="9525">
                <a:solidFill>
                  <a:schemeClr val="tx1"/>
                </a:solid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noProof="0" dirty="0">
                    <a:solidFill>
                      <a:srgbClr val="000000"/>
                    </a:solidFill>
                    <a:latin typeface="Arial"/>
                    <a:ea typeface="宋体" panose="02010600030101010101" pitchFamily="2" charset="-122"/>
                  </a:rPr>
                  <a:t>检查</a:t>
                </a:r>
                <a:r>
                  <a:rPr kumimoji="1" lang="zh-CN" altLang="en-US" sz="2400" b="0"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外设</a:t>
                </a:r>
                <a:r>
                  <a:rPr kumimoji="1" lang="zh-CN" altLang="en-US" sz="24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状态字</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（是否可以接收数据）</a:t>
                </a:r>
              </a:p>
            </p:txBody>
          </p:sp>
          <p:sp>
            <p:nvSpPr>
              <p:cNvPr id="38" name="Text Box 8"/>
              <p:cNvSpPr txBox="1">
                <a:spLocks noChangeArrowheads="1"/>
              </p:cNvSpPr>
              <p:nvPr/>
            </p:nvSpPr>
            <p:spPr bwMode="auto">
              <a:xfrm>
                <a:off x="1196" y="3360"/>
                <a:ext cx="1872" cy="308"/>
              </a:xfrm>
              <a:prstGeom prst="rect">
                <a:avLst/>
              </a:prstGeom>
              <a:solidFill>
                <a:srgbClr val="FF9900"/>
              </a:solidFill>
              <a:ln w="9525">
                <a:solidFill>
                  <a:schemeClr val="tx1"/>
                </a:solid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写数据（数据字）</a:t>
                </a:r>
              </a:p>
            </p:txBody>
          </p:sp>
          <p:sp>
            <p:nvSpPr>
              <p:cNvPr id="39" name="Line 9"/>
              <p:cNvSpPr>
                <a:spLocks noChangeShapeType="1"/>
              </p:cNvSpPr>
              <p:nvPr/>
            </p:nvSpPr>
            <p:spPr bwMode="auto">
              <a:xfrm>
                <a:off x="2132" y="2186"/>
                <a:ext cx="0" cy="182"/>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40" name="Line 10"/>
              <p:cNvSpPr>
                <a:spLocks noChangeShapeType="1"/>
              </p:cNvSpPr>
              <p:nvPr/>
            </p:nvSpPr>
            <p:spPr bwMode="auto">
              <a:xfrm>
                <a:off x="2132" y="3168"/>
                <a:ext cx="0" cy="182"/>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41" name="Text Box 11"/>
              <p:cNvSpPr txBox="1">
                <a:spLocks noChangeArrowheads="1"/>
              </p:cNvSpPr>
              <p:nvPr/>
            </p:nvSpPr>
            <p:spPr bwMode="auto">
              <a:xfrm>
                <a:off x="2448" y="3081"/>
                <a:ext cx="510" cy="288"/>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YES</a:t>
                </a:r>
              </a:p>
            </p:txBody>
          </p:sp>
          <p:sp>
            <p:nvSpPr>
              <p:cNvPr id="42" name="Text Box 12"/>
              <p:cNvSpPr txBox="1">
                <a:spLocks noChangeArrowheads="1"/>
              </p:cNvSpPr>
              <p:nvPr/>
            </p:nvSpPr>
            <p:spPr bwMode="auto">
              <a:xfrm>
                <a:off x="3631" y="2461"/>
                <a:ext cx="429" cy="284"/>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NO</a:t>
                </a:r>
              </a:p>
            </p:txBody>
          </p:sp>
          <p:sp>
            <p:nvSpPr>
              <p:cNvPr id="43" name="Text Box 13"/>
              <p:cNvSpPr txBox="1">
                <a:spLocks noChangeArrowheads="1"/>
              </p:cNvSpPr>
              <p:nvPr/>
            </p:nvSpPr>
            <p:spPr bwMode="auto">
              <a:xfrm>
                <a:off x="979" y="1344"/>
                <a:ext cx="2307" cy="308"/>
              </a:xfrm>
              <a:prstGeom prst="rect">
                <a:avLst/>
              </a:prstGeom>
              <a:solidFill>
                <a:srgbClr val="FF9900"/>
              </a:solidFill>
              <a:ln w="9525">
                <a:solidFill>
                  <a:schemeClr val="tx1"/>
                </a:solid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发送写命令（控制字）</a:t>
                </a:r>
              </a:p>
            </p:txBody>
          </p:sp>
          <p:sp>
            <p:nvSpPr>
              <p:cNvPr id="44" name="Line 14"/>
              <p:cNvSpPr>
                <a:spLocks noChangeShapeType="1"/>
              </p:cNvSpPr>
              <p:nvPr/>
            </p:nvSpPr>
            <p:spPr bwMode="auto">
              <a:xfrm>
                <a:off x="2132" y="1660"/>
                <a:ext cx="0" cy="226"/>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45" name="Line 15"/>
              <p:cNvSpPr>
                <a:spLocks noChangeShapeType="1"/>
              </p:cNvSpPr>
              <p:nvPr/>
            </p:nvSpPr>
            <p:spPr bwMode="auto">
              <a:xfrm>
                <a:off x="3693" y="2777"/>
                <a:ext cx="332" cy="0"/>
              </a:xfrm>
              <a:prstGeom prst="line">
                <a:avLst/>
              </a:prstGeom>
              <a:noFill/>
              <a:ln w="25400">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46" name="Line 16"/>
              <p:cNvSpPr>
                <a:spLocks noChangeShapeType="1"/>
              </p:cNvSpPr>
              <p:nvPr/>
            </p:nvSpPr>
            <p:spPr bwMode="auto">
              <a:xfrm>
                <a:off x="4032" y="2163"/>
                <a:ext cx="0" cy="632"/>
              </a:xfrm>
              <a:prstGeom prst="line">
                <a:avLst/>
              </a:prstGeom>
              <a:noFill/>
              <a:ln w="25400">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47" name="Line 17"/>
              <p:cNvSpPr>
                <a:spLocks noChangeShapeType="1"/>
              </p:cNvSpPr>
              <p:nvPr/>
            </p:nvSpPr>
            <p:spPr bwMode="auto">
              <a:xfrm flipH="1">
                <a:off x="2163" y="1728"/>
                <a:ext cx="1869" cy="0"/>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48" name="Text Box 18"/>
              <p:cNvSpPr txBox="1">
                <a:spLocks noChangeArrowheads="1"/>
              </p:cNvSpPr>
              <p:nvPr/>
            </p:nvSpPr>
            <p:spPr bwMode="auto">
              <a:xfrm>
                <a:off x="3648" y="1393"/>
                <a:ext cx="884" cy="267"/>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循环查询</a:t>
                </a:r>
              </a:p>
            </p:txBody>
          </p:sp>
          <p:sp>
            <p:nvSpPr>
              <p:cNvPr id="49" name="Text Box 19"/>
              <p:cNvSpPr txBox="1">
                <a:spLocks noChangeArrowheads="1"/>
              </p:cNvSpPr>
              <p:nvPr/>
            </p:nvSpPr>
            <p:spPr bwMode="auto">
              <a:xfrm>
                <a:off x="3597" y="1876"/>
                <a:ext cx="955" cy="297"/>
              </a:xfrm>
              <a:prstGeom prst="rect">
                <a:avLst/>
              </a:prstGeom>
              <a:solidFill>
                <a:srgbClr val="FF9900"/>
              </a:solidFill>
              <a:ln w="9525">
                <a:solidFill>
                  <a:schemeClr val="tx1"/>
                </a:solid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3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延迟程序</a:t>
                </a:r>
              </a:p>
            </p:txBody>
          </p:sp>
          <p:sp>
            <p:nvSpPr>
              <p:cNvPr id="50" name="AutoShape 20"/>
              <p:cNvSpPr>
                <a:spLocks noChangeArrowheads="1"/>
              </p:cNvSpPr>
              <p:nvPr/>
            </p:nvSpPr>
            <p:spPr bwMode="auto">
              <a:xfrm>
                <a:off x="1882" y="960"/>
                <a:ext cx="499" cy="227"/>
              </a:xfrm>
              <a:prstGeom prst="flowChartAlternateProcess">
                <a:avLst/>
              </a:prstGeom>
              <a:solidFill>
                <a:srgbClr val="FF9900"/>
              </a:solidFill>
              <a:ln w="9525">
                <a:solidFill>
                  <a:schemeClr val="tx1"/>
                </a:solid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开始</a:t>
                </a:r>
              </a:p>
            </p:txBody>
          </p:sp>
          <p:sp>
            <p:nvSpPr>
              <p:cNvPr id="51" name="AutoShape 21"/>
              <p:cNvSpPr>
                <a:spLocks noChangeArrowheads="1"/>
              </p:cNvSpPr>
              <p:nvPr/>
            </p:nvSpPr>
            <p:spPr bwMode="auto">
              <a:xfrm>
                <a:off x="1883" y="3848"/>
                <a:ext cx="498" cy="228"/>
              </a:xfrm>
              <a:prstGeom prst="flowChartAlternateProcess">
                <a:avLst/>
              </a:prstGeom>
              <a:solidFill>
                <a:srgbClr val="FF9900"/>
              </a:solidFill>
              <a:ln w="9525">
                <a:solidFill>
                  <a:schemeClr val="tx1"/>
                </a:solid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rPr>
                  <a:t>结束</a:t>
                </a:r>
              </a:p>
            </p:txBody>
          </p:sp>
          <p:sp>
            <p:nvSpPr>
              <p:cNvPr id="52" name="Line 22"/>
              <p:cNvSpPr>
                <a:spLocks noChangeShapeType="1"/>
              </p:cNvSpPr>
              <p:nvPr/>
            </p:nvSpPr>
            <p:spPr bwMode="auto">
              <a:xfrm>
                <a:off x="2132" y="1186"/>
                <a:ext cx="0" cy="182"/>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53" name="Line 23"/>
              <p:cNvSpPr>
                <a:spLocks noChangeShapeType="1"/>
              </p:cNvSpPr>
              <p:nvPr/>
            </p:nvSpPr>
            <p:spPr bwMode="auto">
              <a:xfrm>
                <a:off x="2132" y="3676"/>
                <a:ext cx="0" cy="176"/>
              </a:xfrm>
              <a:prstGeom prst="line">
                <a:avLst/>
              </a:prstGeom>
              <a:noFill/>
              <a:ln w="25400">
                <a:solidFill>
                  <a:schemeClr val="tx1"/>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54" name="Line 24"/>
              <p:cNvSpPr>
                <a:spLocks noChangeShapeType="1"/>
              </p:cNvSpPr>
              <p:nvPr/>
            </p:nvSpPr>
            <p:spPr bwMode="auto">
              <a:xfrm>
                <a:off x="4032" y="1728"/>
                <a:ext cx="0" cy="144"/>
              </a:xfrm>
              <a:prstGeom prst="line">
                <a:avLst/>
              </a:prstGeom>
              <a:noFill/>
              <a:ln w="25400">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grpSp>
        <p:sp>
          <p:nvSpPr>
            <p:cNvPr id="32" name="Text Box 25"/>
            <p:cNvSpPr txBox="1">
              <a:spLocks noChangeArrowheads="1"/>
            </p:cNvSpPr>
            <p:nvPr/>
          </p:nvSpPr>
          <p:spPr bwMode="auto">
            <a:xfrm>
              <a:off x="4348502" y="5778104"/>
              <a:ext cx="4499714" cy="460282"/>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写外设数据的操作流程）</a:t>
              </a:r>
            </a:p>
          </p:txBody>
        </p:sp>
        <p:sp>
          <p:nvSpPr>
            <p:cNvPr id="33" name="Text Box 26"/>
            <p:cNvSpPr txBox="1">
              <a:spLocks noChangeArrowheads="1"/>
            </p:cNvSpPr>
            <p:nvPr/>
          </p:nvSpPr>
          <p:spPr bwMode="auto">
            <a:xfrm>
              <a:off x="880528" y="2795794"/>
              <a:ext cx="536587" cy="1901441"/>
            </a:xfrm>
            <a:prstGeom prst="rect">
              <a:avLst/>
            </a:prstGeom>
            <a:solidFill>
              <a:schemeClr val="accent1"/>
            </a:solidFill>
            <a:ln w="9525">
              <a:solidFill>
                <a:schemeClr val="tx1"/>
              </a:solidFill>
              <a:miter lim="800000"/>
            </a:ln>
            <a:effectLst/>
          </p:spPr>
          <p:txBody>
            <a:bodyPr vert="eaVert"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3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外设准备接收</a:t>
              </a:r>
            </a:p>
          </p:txBody>
        </p:sp>
        <p:sp>
          <p:nvSpPr>
            <p:cNvPr id="34" name="Line 27"/>
            <p:cNvSpPr>
              <a:spLocks noChangeShapeType="1"/>
            </p:cNvSpPr>
            <p:nvPr/>
          </p:nvSpPr>
          <p:spPr bwMode="auto">
            <a:xfrm>
              <a:off x="395536" y="4833733"/>
              <a:ext cx="2614672" cy="0"/>
            </a:xfrm>
            <a:prstGeom prst="line">
              <a:avLst/>
            </a:prstGeom>
            <a:noFill/>
            <a:ln w="25400">
              <a:solidFill>
                <a:schemeClr val="tx1"/>
              </a:solidFill>
              <a:prstDash val="dash"/>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sp>
          <p:nvSpPr>
            <p:cNvPr id="35" name="Line 28"/>
            <p:cNvSpPr>
              <a:spLocks noChangeShapeType="1"/>
            </p:cNvSpPr>
            <p:nvPr/>
          </p:nvSpPr>
          <p:spPr bwMode="auto">
            <a:xfrm>
              <a:off x="395536" y="2660884"/>
              <a:ext cx="2614672" cy="0"/>
            </a:xfrm>
            <a:prstGeom prst="line">
              <a:avLst/>
            </a:prstGeom>
            <a:noFill/>
            <a:ln w="25400">
              <a:solidFill>
                <a:schemeClr val="tx1"/>
              </a:solidFill>
              <a:prstDash val="dash"/>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Arial"/>
                <a:ea typeface="宋体" panose="02010600030101010101" pitchFamily="2" charset="-122"/>
                <a:cs typeface="+mn-cs"/>
              </a:endParaRPr>
            </a:p>
          </p:txBody>
        </p:sp>
      </p:grpSp>
      <p:sp>
        <p:nvSpPr>
          <p:cNvPr id="48133"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68320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p:cNvSpPr txBox="1"/>
          <p:nvPr/>
        </p:nvSpPr>
        <p:spPr>
          <a:xfrm>
            <a:off x="152400" y="790575"/>
            <a:ext cx="8812213" cy="6699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、程序查询方式的接口</a:t>
            </a:r>
          </a:p>
        </p:txBody>
      </p:sp>
      <p:sp>
        <p:nvSpPr>
          <p:cNvPr id="49155" name="Text Box 29"/>
          <p:cNvSpPr txBox="1"/>
          <p:nvPr/>
        </p:nvSpPr>
        <p:spPr>
          <a:xfrm>
            <a:off x="34925" y="1412875"/>
            <a:ext cx="9036050" cy="24003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3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）设备选择电路：接到总线上的每个设备预先都给定了设备地址码（与地址总线的连接有关）。从地址总线上接收并暂存设备地址，并判断总线上呼叫的设备是否本设备，若是则进入工作状态，否则不予理睬；</a:t>
            </a:r>
          </a:p>
          <a:p>
            <a:pPr marL="0" marR="0" lvl="0" indent="0" algn="l" defTabSz="914400" rtl="0" eaLnBrk="1" fontAlgn="base" latinLnBrk="0" hangingPunct="1">
              <a:lnSpc>
                <a:spcPts val="3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2</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）数据缓冲寄存器：暂存来自</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设备的数据；</a:t>
            </a:r>
          </a:p>
          <a:p>
            <a:pPr marL="0" marR="0" lvl="0" indent="0" algn="l" defTabSz="914400" rtl="0" eaLnBrk="1" fontAlgn="base" latinLnBrk="0" hangingPunct="1">
              <a:lnSpc>
                <a:spcPts val="3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3</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）设备控制和状态标志：来自</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的启动信号、读写信号；来自设备的“数据准备好”、“准备就绪”、“错误”等状态信息。</a:t>
            </a:r>
          </a:p>
        </p:txBody>
      </p:sp>
      <p:pic>
        <p:nvPicPr>
          <p:cNvPr id="49156" name="Picture 30"/>
          <p:cNvPicPr>
            <a:picLocks noChangeAspect="1"/>
          </p:cNvPicPr>
          <p:nvPr/>
        </p:nvPicPr>
        <p:blipFill>
          <a:blip r:embed="rId3"/>
          <a:stretch>
            <a:fillRect/>
          </a:stretch>
        </p:blipFill>
        <p:spPr>
          <a:xfrm>
            <a:off x="3449638" y="3802063"/>
            <a:ext cx="4362450" cy="2867025"/>
          </a:xfrm>
          <a:prstGeom prst="rect">
            <a:avLst/>
          </a:prstGeom>
          <a:noFill/>
          <a:ln w="9525">
            <a:noFill/>
          </a:ln>
        </p:spPr>
      </p:pic>
      <p:sp>
        <p:nvSpPr>
          <p:cNvPr id="6" name="Rectangle 60"/>
          <p:cNvSpPr>
            <a:spLocks noChangeArrowheads="1"/>
          </p:cNvSpPr>
          <p:nvPr/>
        </p:nvSpPr>
        <p:spPr bwMode="auto">
          <a:xfrm>
            <a:off x="3059113" y="31750"/>
            <a:ext cx="2955925"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程序查询方式</a:t>
            </a:r>
          </a:p>
        </p:txBody>
      </p:sp>
      <p:sp>
        <p:nvSpPr>
          <p:cNvPr id="4915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34161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3"/>
          <p:cNvSpPr txBox="1"/>
          <p:nvPr/>
        </p:nvSpPr>
        <p:spPr>
          <a:xfrm>
            <a:off x="152400" y="790575"/>
            <a:ext cx="8812213" cy="6699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4</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、程序查询输入</a:t>
            </a: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输出方式</a:t>
            </a:r>
          </a:p>
        </p:txBody>
      </p:sp>
      <p:sp>
        <p:nvSpPr>
          <p:cNvPr id="50179" name="Text Box 4"/>
          <p:cNvSpPr txBox="1"/>
          <p:nvPr/>
        </p:nvSpPr>
        <p:spPr>
          <a:xfrm>
            <a:off x="34925" y="1341438"/>
            <a:ext cx="9036050" cy="1630362"/>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265430" algn="l" defTabSz="914400" rtl="0" eaLnBrk="1" fontAlgn="base" latinLnBrk="0" hangingPunct="1">
              <a:lnSpc>
                <a:spcPts val="3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采用程序查询方式如果一个一个设备的处理，</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资源浪费太严重。</a:t>
            </a:r>
          </a:p>
          <a:p>
            <a:pPr marL="0" marR="0" lvl="0" indent="265430" algn="l" defTabSz="914400" rtl="0" eaLnBrk="1" fontAlgn="base" latinLnBrk="0" hangingPunct="1">
              <a:lnSpc>
                <a:spcPts val="3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通常做如下改进：</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在执行主程序的过程中，可启动多个外部设备并行工作，然后周期性地调用各外部设备的查询子程序。若查询到某个设备准备好，则进入该设备的服务程序。</a:t>
            </a:r>
          </a:p>
        </p:txBody>
      </p:sp>
      <p:pic>
        <p:nvPicPr>
          <p:cNvPr id="50180" name="Picture 6"/>
          <p:cNvPicPr>
            <a:picLocks noChangeAspect="1"/>
          </p:cNvPicPr>
          <p:nvPr/>
        </p:nvPicPr>
        <p:blipFill>
          <a:blip r:embed="rId2"/>
          <a:stretch>
            <a:fillRect/>
          </a:stretch>
        </p:blipFill>
        <p:spPr>
          <a:xfrm>
            <a:off x="3348038" y="2997200"/>
            <a:ext cx="4679950" cy="3600450"/>
          </a:xfrm>
          <a:prstGeom prst="rect">
            <a:avLst/>
          </a:prstGeom>
          <a:noFill/>
          <a:ln w="9525">
            <a:noFill/>
          </a:ln>
        </p:spPr>
      </p:pic>
      <p:sp>
        <p:nvSpPr>
          <p:cNvPr id="6" name="Rectangle 60"/>
          <p:cNvSpPr>
            <a:spLocks noChangeArrowheads="1"/>
          </p:cNvSpPr>
          <p:nvPr/>
        </p:nvSpPr>
        <p:spPr bwMode="auto">
          <a:xfrm>
            <a:off x="3059113" y="31750"/>
            <a:ext cx="2955925"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程序查询方式</a:t>
            </a:r>
          </a:p>
        </p:txBody>
      </p:sp>
      <p:sp>
        <p:nvSpPr>
          <p:cNvPr id="50182"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36839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0" y="404813"/>
            <a:ext cx="9144000" cy="1143000"/>
          </a:xfrm>
        </p:spPr>
        <p:txBody>
          <a:bodyPr vert="horz" wrap="square" lIns="91440" tIns="45720" rIns="91440" bIns="45720" anchor="ctr" anchorCtr="0"/>
          <a:lstStyle/>
          <a:p>
            <a:r>
              <a:rPr lang="en-US" altLang="zh-CN" sz="4800" dirty="0"/>
              <a:t>CPU</a:t>
            </a:r>
            <a:r>
              <a:rPr lang="zh-CN" altLang="en-US" sz="4800" dirty="0"/>
              <a:t>与</a:t>
            </a:r>
            <a:r>
              <a:rPr lang="en-US" altLang="zh-CN" sz="4800" dirty="0"/>
              <a:t>I/O</a:t>
            </a:r>
            <a:r>
              <a:rPr lang="zh-CN" altLang="en-US" sz="4800" dirty="0"/>
              <a:t>设备间的信息交换方式</a:t>
            </a:r>
          </a:p>
        </p:txBody>
      </p:sp>
      <p:sp>
        <p:nvSpPr>
          <p:cNvPr id="51203" name="内容占位符 4"/>
          <p:cNvSpPr>
            <a:spLocks noGrp="1"/>
          </p:cNvSpPr>
          <p:nvPr>
            <p:ph idx="1"/>
          </p:nvPr>
        </p:nvSpPr>
        <p:spPr>
          <a:xfrm>
            <a:off x="1591200" y="2062800"/>
            <a:ext cx="7085440" cy="4525963"/>
          </a:xfrm>
        </p:spPr>
        <p:txBody>
          <a:bodyPr vert="horz" wrap="square" lIns="91440" tIns="45720" rIns="91440" bIns="45720" anchor="t" anchorCtr="0"/>
          <a:lstStyle/>
          <a:p>
            <a:r>
              <a:rPr kumimoji="1" lang="en-US" altLang="zh-CN" dirty="0">
                <a:latin typeface="+mn-lt"/>
                <a:ea typeface="+mn-ea"/>
                <a:cs typeface="+mn-cs"/>
              </a:rPr>
              <a:t>CPU</a:t>
            </a:r>
            <a:r>
              <a:rPr kumimoji="1" lang="zh-CN" altLang="en-US" dirty="0">
                <a:latin typeface="+mn-lt"/>
                <a:ea typeface="+mn-ea"/>
                <a:cs typeface="+mn-cs"/>
              </a:rPr>
              <a:t>对外围设备的管理方式</a:t>
            </a:r>
            <a:endParaRPr kumimoji="1" lang="en-US" altLang="zh-CN" dirty="0">
              <a:latin typeface="+mn-lt"/>
              <a:ea typeface="+mn-ea"/>
              <a:cs typeface="+mn-cs"/>
            </a:endParaRPr>
          </a:p>
          <a:p>
            <a:r>
              <a:rPr kumimoji="1" lang="zh-CN" altLang="en-US" dirty="0">
                <a:latin typeface="+mn-lt"/>
                <a:ea typeface="+mn-ea"/>
                <a:cs typeface="+mn-cs"/>
              </a:rPr>
              <a:t>程序查询方式</a:t>
            </a:r>
            <a:endParaRPr kumimoji="1" lang="en-US" altLang="zh-CN" dirty="0">
              <a:latin typeface="+mn-lt"/>
              <a:ea typeface="+mn-ea"/>
              <a:cs typeface="+mn-cs"/>
            </a:endParaRPr>
          </a:p>
          <a:p>
            <a:r>
              <a:rPr kumimoji="1" lang="zh-CN" altLang="en-US" dirty="0">
                <a:solidFill>
                  <a:srgbClr val="0000FF"/>
                </a:solidFill>
                <a:latin typeface="+mn-lt"/>
                <a:ea typeface="+mn-ea"/>
                <a:cs typeface="+mn-cs"/>
              </a:rPr>
              <a:t>程序中断方式</a:t>
            </a:r>
            <a:endParaRPr kumimoji="1" lang="en-US" altLang="zh-CN" dirty="0">
              <a:solidFill>
                <a:srgbClr val="0000FF"/>
              </a:solidFill>
              <a:latin typeface="+mn-lt"/>
              <a:ea typeface="+mn-ea"/>
              <a:cs typeface="+mn-cs"/>
            </a:endParaRPr>
          </a:p>
          <a:p>
            <a:r>
              <a:rPr kumimoji="1" lang="en-US" altLang="zh-CN" dirty="0">
                <a:latin typeface="+mn-lt"/>
                <a:ea typeface="+mn-ea"/>
                <a:cs typeface="+mn-cs"/>
              </a:rPr>
              <a:t>DMA</a:t>
            </a:r>
            <a:r>
              <a:rPr kumimoji="1" lang="zh-CN" altLang="en-US" dirty="0">
                <a:latin typeface="+mn-lt"/>
                <a:ea typeface="+mn-ea"/>
                <a:cs typeface="+mn-cs"/>
              </a:rPr>
              <a:t>方式</a:t>
            </a:r>
            <a:endParaRPr kumimoji="1" lang="en-US" altLang="zh-CN" dirty="0">
              <a:latin typeface="+mn-lt"/>
              <a:ea typeface="+mn-ea"/>
              <a:cs typeface="+mn-cs"/>
            </a:endParaRPr>
          </a:p>
          <a:p>
            <a:r>
              <a:rPr kumimoji="1" lang="zh-CN" altLang="en-US" dirty="0">
                <a:latin typeface="+mn-lt"/>
                <a:ea typeface="+mn-ea"/>
                <a:cs typeface="+mn-cs"/>
              </a:rPr>
              <a:t>通道方式</a:t>
            </a:r>
            <a:endParaRPr kumimoji="1" lang="en-US" altLang="zh-CN" dirty="0">
              <a:latin typeface="+mn-lt"/>
              <a:ea typeface="+mn-ea"/>
              <a:cs typeface="+mn-cs"/>
            </a:endParaRPr>
          </a:p>
        </p:txBody>
      </p:sp>
      <p:sp>
        <p:nvSpPr>
          <p:cNvPr id="5120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7134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152400" y="914400"/>
            <a:ext cx="8534400" cy="3267075"/>
          </a:xfrm>
          <a:prstGeom prst="rect">
            <a:avLst/>
          </a:prstGeom>
          <a:noFill/>
          <a:ln w="9525">
            <a:noFill/>
            <a:miter lim="800000"/>
          </a:ln>
        </p:spPr>
        <p:txBody>
          <a:bodyPr>
            <a:spAutoFit/>
          </a:bodyPr>
          <a:lstStyle/>
          <a:p>
            <a:pPr marL="0" marR="0" lvl="0" indent="0" algn="l" defTabSz="914400" rtl="0" eaLnBrk="1" fontAlgn="base" latinLnBrk="0" hangingPunct="1">
              <a:lnSpc>
                <a:spcPts val="5000"/>
              </a:lnSpc>
              <a:spcBef>
                <a:spcPct val="0"/>
              </a:spcBef>
              <a:spcAft>
                <a:spcPct val="0"/>
              </a:spcAft>
              <a:buClrTx/>
              <a:buSzTx/>
              <a:buFontTx/>
              <a:buNone/>
              <a:tabLst/>
              <a:defRPr/>
            </a:pPr>
            <a:endParaRPr kumimoji="1" lang="en-US" altLang="zh-CN" sz="2800" b="1" i="0" u="none" strike="noStrike" kern="1200" cap="none" spc="0" normalizeH="0" baseline="0" noProof="0">
              <a:ln>
                <a:noFill/>
              </a:ln>
              <a:solidFill>
                <a:srgbClr val="000000"/>
              </a:solidFill>
              <a:effectLst/>
              <a:uLnTx/>
              <a:uFillTx/>
              <a:latin typeface="Arial"/>
              <a:ea typeface="黑体" panose="02010609060101010101" pitchFamily="49" charset="-122"/>
              <a:cs typeface="+mn-cs"/>
            </a:endParaRPr>
          </a:p>
          <a:p>
            <a:pPr marL="0" marR="0" lvl="0" indent="0" algn="l" defTabSz="914400" rtl="0" eaLnBrk="1" fontAlgn="base" latinLnBrk="0" hangingPunct="1">
              <a:lnSpc>
                <a:spcPts val="5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000000"/>
                </a:solidFill>
                <a:effectLst/>
                <a:uLnTx/>
                <a:uFillTx/>
                <a:latin typeface="Arial"/>
                <a:ea typeface="黑体" panose="02010609060101010101" pitchFamily="49" charset="-122"/>
                <a:cs typeface="+mn-cs"/>
              </a:rPr>
              <a:t>	</a:t>
            </a:r>
            <a:r>
              <a:rPr kumimoji="1" lang="zh-CN" altLang="en-US" sz="2800" b="1" i="0" u="none" strike="noStrike" kern="1200" cap="none" spc="0" normalizeH="0" baseline="0" noProof="0">
                <a:ln>
                  <a:noFill/>
                </a:ln>
                <a:solidFill>
                  <a:srgbClr val="000000"/>
                </a:solidFill>
                <a:effectLst/>
                <a:uLnTx/>
                <a:uFillTx/>
                <a:latin typeface="Arial"/>
                <a:ea typeface="黑体" panose="02010609060101010101" pitchFamily="49" charset="-122"/>
                <a:cs typeface="+mn-cs"/>
              </a:rPr>
              <a:t>中断的基本概念</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Arial"/>
                <a:ea typeface="黑体" panose="02010609060101010101" pitchFamily="49" charset="-122"/>
                <a:cs typeface="+mn-cs"/>
              </a:rPr>
              <a:t>	程序中断方式的基本</a:t>
            </a:r>
            <a:r>
              <a:rPr kumimoji="1" lang="en-US" altLang="zh-CN" sz="2800" b="1" i="0" u="none" strike="noStrike" kern="1200" cap="none" spc="0" normalizeH="0" baseline="0" noProof="0">
                <a:ln>
                  <a:noFill/>
                </a:ln>
                <a:solidFill>
                  <a:srgbClr val="000000"/>
                </a:solidFill>
                <a:effectLst/>
                <a:uLnTx/>
                <a:uFillTx/>
                <a:latin typeface="Arial"/>
                <a:ea typeface="黑体" panose="02010609060101010101" pitchFamily="49" charset="-122"/>
                <a:cs typeface="+mn-cs"/>
              </a:rPr>
              <a:t>I/O</a:t>
            </a:r>
            <a:r>
              <a:rPr kumimoji="1" lang="zh-CN" altLang="en-US" sz="2800" b="1" i="0" u="none" strike="noStrike" kern="1200" cap="none" spc="0" normalizeH="0" baseline="0" noProof="0">
                <a:ln>
                  <a:noFill/>
                </a:ln>
                <a:solidFill>
                  <a:srgbClr val="000000"/>
                </a:solidFill>
                <a:effectLst/>
                <a:uLnTx/>
                <a:uFillTx/>
                <a:latin typeface="Arial"/>
                <a:ea typeface="黑体" panose="02010609060101010101" pitchFamily="49" charset="-122"/>
                <a:cs typeface="+mn-cs"/>
              </a:rPr>
              <a:t>接口</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Arial"/>
                <a:ea typeface="黑体" panose="02010609060101010101" pitchFamily="49" charset="-122"/>
                <a:cs typeface="+mn-cs"/>
              </a:rPr>
              <a:t>	单级中断</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000000"/>
                </a:solidFill>
                <a:effectLst/>
                <a:uLnTx/>
                <a:uFillTx/>
                <a:latin typeface="Arial"/>
                <a:ea typeface="黑体" panose="02010609060101010101" pitchFamily="49" charset="-122"/>
                <a:cs typeface="+mn-cs"/>
              </a:rPr>
              <a:t>	多级中断</a:t>
            </a:r>
          </a:p>
        </p:txBody>
      </p:sp>
      <p:sp>
        <p:nvSpPr>
          <p:cNvPr id="4" name="Rectangle 60"/>
          <p:cNvSpPr>
            <a:spLocks noChangeArrowheads="1"/>
          </p:cNvSpPr>
          <p:nvPr/>
        </p:nvSpPr>
        <p:spPr bwMode="auto">
          <a:xfrm>
            <a:off x="3059113" y="31750"/>
            <a:ext cx="2955925"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程序中断方式</a:t>
            </a:r>
          </a:p>
        </p:txBody>
      </p:sp>
      <p:sp>
        <p:nvSpPr>
          <p:cNvPr id="5222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49620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p:nvPr/>
        </p:nvSpPr>
        <p:spPr>
          <a:xfrm>
            <a:off x="2843213" y="31750"/>
            <a:ext cx="3416300"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中断的基本概念</a:t>
            </a:r>
          </a:p>
        </p:txBody>
      </p:sp>
      <p:sp>
        <p:nvSpPr>
          <p:cNvPr id="49155" name="Text Box 27"/>
          <p:cNvSpPr txBox="1">
            <a:spLocks noChangeArrowheads="1"/>
          </p:cNvSpPr>
          <p:nvPr/>
        </p:nvSpPr>
        <p:spPr bwMode="auto">
          <a:xfrm>
            <a:off x="152400" y="790575"/>
            <a:ext cx="8812213" cy="5286062"/>
          </a:xfrm>
          <a:prstGeom prst="rect">
            <a:avLst/>
          </a:prstGeom>
          <a:noFill/>
          <a:ln w="9525">
            <a:noFill/>
            <a:miter lim="800000"/>
          </a:ln>
        </p:spPr>
        <p:txBody>
          <a:bodyPr>
            <a:spAutoFit/>
          </a:body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、为什么要引入中断</a:t>
            </a:r>
            <a:r>
              <a:rPr kumimoji="1" lang="zh-CN" altLang="en-US" sz="3600" b="1" i="0" u="none" strike="noStrike" kern="1200" cap="none" spc="0" normalizeH="0" baseline="0" noProof="0" dirty="0" smtClean="0">
                <a:ln>
                  <a:noFill/>
                </a:ln>
                <a:solidFill>
                  <a:srgbClr val="000000"/>
                </a:solidFill>
                <a:effectLst/>
                <a:uLnTx/>
                <a:uFillTx/>
                <a:latin typeface="Arial"/>
                <a:ea typeface="黑体" panose="02010609060101010101" pitchFamily="49" charset="-122"/>
                <a:cs typeface="+mn-cs"/>
              </a:rPr>
              <a:t>？</a:t>
            </a:r>
            <a:endParaRPr kumimoji="1" lang="en-US" altLang="zh-CN" sz="3600" b="1" i="0" u="none" strike="noStrike" kern="1200" cap="none" spc="0" normalizeH="0" baseline="0" noProof="0" dirty="0" smtClean="0">
              <a:ln>
                <a:noFill/>
              </a:ln>
              <a:solidFill>
                <a:srgbClr val="000000"/>
              </a:solidFill>
              <a:effectLst/>
              <a:uLnTx/>
              <a:uFillTx/>
              <a:latin typeface="Arial"/>
              <a:ea typeface="黑体" panose="02010609060101010101" pitchFamily="49" charset="-122"/>
              <a:cs typeface="+mn-cs"/>
            </a:endParaRPr>
          </a:p>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2800" b="1" dirty="0">
                <a:solidFill>
                  <a:srgbClr val="000000"/>
                </a:solidFill>
                <a:latin typeface="+mn-ea"/>
              </a:rPr>
              <a:t> </a:t>
            </a:r>
            <a:r>
              <a:rPr kumimoji="1" lang="en-US" altLang="zh-CN" sz="2800" b="1" dirty="0" smtClean="0">
                <a:solidFill>
                  <a:srgbClr val="000000"/>
                </a:solidFill>
                <a:latin typeface="+mn-ea"/>
              </a:rPr>
              <a:t>   </a:t>
            </a:r>
            <a:r>
              <a:rPr kumimoji="1" lang="zh-CN" altLang="en-US"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例</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：假设在程序查询方式下，打印机的打印速度是</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100</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字符</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秒，那么当一个字符被写入到打印机的数据寄存器之后，</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需要等待</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10ms</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才能把下一个字符写进去。而在这</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10ms</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中，</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一直在执行循环等待，这样就造成了</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时间的浪费</a:t>
            </a:r>
            <a:r>
              <a:rPr kumimoji="1" lang="zh-CN" altLang="en-US"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endParaRPr kumimoji="1" lang="en-US" altLang="zh-CN" sz="2800" b="1" dirty="0">
              <a:solidFill>
                <a:srgbClr val="000000"/>
              </a:solidFill>
              <a:latin typeface="Arial"/>
              <a:ea typeface="宋体" panose="02010600030101010101" pitchFamily="2" charset="-122"/>
            </a:endParaRPr>
          </a:p>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2800" b="1" i="0" u="none" strike="noStrike" kern="1200" cap="none" spc="0" normalizeH="0" noProof="0" dirty="0">
                <a:ln>
                  <a:noFill/>
                </a:ln>
                <a:solidFill>
                  <a:srgbClr val="000000"/>
                </a:solidFill>
                <a:effectLst/>
                <a:uLnTx/>
                <a:uFillTx/>
                <a:latin typeface="+mn-ea"/>
                <a:cs typeface="+mn-cs"/>
              </a:rPr>
              <a:t> </a:t>
            </a:r>
            <a:r>
              <a:rPr kumimoji="1" lang="en-US" altLang="zh-CN" sz="2800" b="1" i="0" u="none" strike="noStrike" kern="1200" cap="none" spc="0" normalizeH="0" noProof="0" dirty="0" smtClean="0">
                <a:ln>
                  <a:noFill/>
                </a:ln>
                <a:solidFill>
                  <a:srgbClr val="000000"/>
                </a:solidFill>
                <a:effectLst/>
                <a:uLnTx/>
                <a:uFillTx/>
                <a:latin typeface="+mn-ea"/>
                <a:cs typeface="+mn-cs"/>
              </a:rPr>
              <a:t>   </a:t>
            </a:r>
            <a:r>
              <a:rPr kumimoji="1" lang="zh-CN" altLang="en-US"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解决</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方法：不让</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在这</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10ms</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时间内干等着，而是让它去做一些其他事情，等打印机处理完下一个字符的时候再接着输出。</a:t>
            </a:r>
          </a:p>
        </p:txBody>
      </p:sp>
      <p:sp>
        <p:nvSpPr>
          <p:cNvPr id="53252"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29849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p:nvPr/>
        </p:nvSpPr>
        <p:spPr>
          <a:xfrm>
            <a:off x="2843213" y="31750"/>
            <a:ext cx="3416300"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中断的基本概念</a:t>
            </a:r>
          </a:p>
        </p:txBody>
      </p:sp>
      <p:sp>
        <p:nvSpPr>
          <p:cNvPr id="49155" name="Text Box 27"/>
          <p:cNvSpPr txBox="1">
            <a:spLocks noChangeArrowheads="1"/>
          </p:cNvSpPr>
          <p:nvPr/>
        </p:nvSpPr>
        <p:spPr bwMode="auto">
          <a:xfrm>
            <a:off x="152400" y="790575"/>
            <a:ext cx="8812213" cy="4664075"/>
          </a:xfrm>
          <a:prstGeom prst="rect">
            <a:avLst/>
          </a:prstGeom>
          <a:noFill/>
          <a:ln w="9525">
            <a:noFill/>
            <a:miter lim="800000"/>
          </a:ln>
        </p:spPr>
        <p:txBody>
          <a:bodyPr>
            <a:spAutoFit/>
          </a:bodyPr>
          <a:lstStyle/>
          <a:p>
            <a:pPr marL="0" marR="0" lvl="0" indent="0" algn="l" defTabSz="914400" rtl="0" eaLnBrk="0" fontAlgn="base" latinLnBrk="0" hangingPunct="0">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、中断基本思想</a:t>
            </a:r>
          </a:p>
          <a:p>
            <a:pPr marL="0" marR="0" lvl="0" indent="0" algn="l" defTabSz="914400" rtl="0" eaLnBrk="0" fontAlgn="base" latinLnBrk="0" hangingPunct="0">
              <a:lnSpc>
                <a:spcPts val="4500"/>
              </a:lnSpc>
              <a:spcBef>
                <a:spcPct val="0"/>
              </a:spcBef>
              <a:spcAft>
                <a:spcPct val="0"/>
              </a:spcAft>
              <a:buClrTx/>
              <a:buSzTx/>
              <a:buFontTx/>
              <a:buNone/>
              <a:tabLst/>
              <a:defRPr/>
            </a:pPr>
            <a:r>
              <a:rPr kumimoji="1" lang="zh-CN" altLang="en-US" sz="2800" b="1" dirty="0">
                <a:solidFill>
                  <a:srgbClr val="000000"/>
                </a:solidFill>
                <a:latin typeface="宋体" panose="02010600030101010101" pitchFamily="2" charset="-122"/>
                <a:ea typeface="宋体" panose="02010600030101010101" pitchFamily="2" charset="-122"/>
              </a:rPr>
              <a:t> </a:t>
            </a:r>
            <a:r>
              <a:rPr kumimoji="1" lang="zh-CN" altLang="en-US" sz="2800" b="1" dirty="0" smtClean="0">
                <a:solidFill>
                  <a:srgbClr val="000000"/>
                </a:solidFill>
                <a:latin typeface="宋体" panose="02010600030101010101" pitchFamily="2" charset="-122"/>
                <a:ea typeface="宋体" panose="02010600030101010101" pitchFamily="2" charset="-122"/>
              </a:rPr>
              <a:t>   </a:t>
            </a:r>
            <a:r>
              <a:rPr kumimoji="1" lang="en-US" altLang="zh-CN"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执行主程序，可同时启动多个外围设备并行工作，然后继续执行主程序。</a:t>
            </a:r>
          </a:p>
          <a:p>
            <a:pPr marL="0" marR="0" lvl="0" indent="0" algn="l" defTabSz="914400" rtl="0" eaLnBrk="0" fontAlgn="base" latinLnBrk="0" hangingPunct="0">
              <a:lnSpc>
                <a:spcPts val="4500"/>
              </a:lnSpc>
              <a:spcBef>
                <a:spcPct val="0"/>
              </a:spcBef>
              <a:spcAft>
                <a:spcPct val="0"/>
              </a:spcAft>
              <a:buClrTx/>
              <a:buSzTx/>
              <a:buFontTx/>
              <a:buNone/>
              <a:tabLst/>
              <a:defRPr/>
            </a:pPr>
            <a:r>
              <a:rPr kumimoji="1" lang="zh-CN" altLang="en-US" sz="2800" b="1" dirty="0">
                <a:solidFill>
                  <a:srgbClr val="000000"/>
                </a:solidFill>
                <a:latin typeface="宋体" panose="02010600030101010101" pitchFamily="2" charset="-122"/>
                <a:ea typeface="宋体" panose="02010600030101010101" pitchFamily="2" charset="-122"/>
              </a:rPr>
              <a:t>    </a:t>
            </a:r>
            <a:r>
              <a:rPr kumimoji="1" lang="zh-CN" altLang="en-US"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当</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某个外围设备准备好时，主动向</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报告，然后</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中断正在执行的主程序，执行中断服务子程序，进行信息交换和处理，结束后继续</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执行主程序。</a:t>
            </a:r>
          </a:p>
          <a:p>
            <a:pPr marL="0" marR="0" lvl="0" indent="0" algn="l" defTabSz="914400" rtl="0" eaLnBrk="0" fontAlgn="base" latinLnBrk="0" hangingPunct="0">
              <a:lnSpc>
                <a:spcPts val="4500"/>
              </a:lnSpc>
              <a:spcBef>
                <a:spcPct val="0"/>
              </a:spcBef>
              <a:spcAft>
                <a:spcPct val="0"/>
              </a:spcAft>
              <a:buClrTx/>
              <a:buSzTx/>
              <a:buFontTx/>
              <a:buNone/>
              <a:tabLst/>
              <a:defRPr/>
            </a:pPr>
            <a:r>
              <a:rPr kumimoji="1" lang="zh-CN" altLang="en-US" sz="2800" b="1" dirty="0">
                <a:solidFill>
                  <a:srgbClr val="000000"/>
                </a:solidFill>
                <a:latin typeface="宋体" panose="02010600030101010101" pitchFamily="2" charset="-122"/>
                <a:ea typeface="宋体" panose="02010600030101010101" pitchFamily="2" charset="-122"/>
              </a:rPr>
              <a:t> </a:t>
            </a:r>
            <a:r>
              <a:rPr kumimoji="1" lang="zh-CN" altLang="en-US" sz="2800" b="1" dirty="0" smtClean="0">
                <a:solidFill>
                  <a:srgbClr val="000000"/>
                </a:solidFill>
                <a:latin typeface="宋体" panose="02010600030101010101" pitchFamily="2" charset="-122"/>
                <a:ea typeface="宋体" panose="02010600030101010101" pitchFamily="2" charset="-122"/>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中断</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方式特别适合外围设备准备时间不确定、随机事件的服务。</a:t>
            </a:r>
          </a:p>
        </p:txBody>
      </p:sp>
      <p:pic>
        <p:nvPicPr>
          <p:cNvPr id="54276" name="Picture 32"/>
          <p:cNvPicPr>
            <a:picLocks noChangeAspect="1"/>
          </p:cNvPicPr>
          <p:nvPr/>
        </p:nvPicPr>
        <p:blipFill>
          <a:blip r:embed="rId2"/>
          <a:stretch>
            <a:fillRect/>
          </a:stretch>
        </p:blipFill>
        <p:spPr>
          <a:xfrm>
            <a:off x="3403600" y="4941888"/>
            <a:ext cx="4552950" cy="1752600"/>
          </a:xfrm>
          <a:prstGeom prst="rect">
            <a:avLst/>
          </a:prstGeom>
          <a:noFill/>
          <a:ln w="9525">
            <a:noFill/>
          </a:ln>
        </p:spPr>
      </p:pic>
      <p:sp>
        <p:nvSpPr>
          <p:cNvPr id="54277"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3819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标题 1"/>
          <p:cNvSpPr>
            <a:spLocks noGrp="1"/>
          </p:cNvSpPr>
          <p:nvPr>
            <p:ph type="title"/>
          </p:nvPr>
        </p:nvSpPr>
        <p:spPr>
          <a:xfrm>
            <a:off x="685800" y="404813"/>
            <a:ext cx="7772400" cy="1143000"/>
          </a:xfrm>
        </p:spPr>
        <p:txBody>
          <a:bodyPr vert="horz" wrap="square" lIns="91440" tIns="45720" rIns="91440" bIns="45720" anchor="ctr" anchorCtr="0"/>
          <a:lstStyle/>
          <a:p>
            <a:r>
              <a:rPr lang="zh-CN" altLang="en-US" sz="4800" dirty="0"/>
              <a:t>内容提要</a:t>
            </a:r>
          </a:p>
        </p:txBody>
      </p:sp>
      <p:sp>
        <p:nvSpPr>
          <p:cNvPr id="9219" name="内容占位符 4"/>
          <p:cNvSpPr>
            <a:spLocks noGrp="1"/>
          </p:cNvSpPr>
          <p:nvPr>
            <p:ph idx="1"/>
          </p:nvPr>
        </p:nvSpPr>
        <p:spPr/>
        <p:txBody>
          <a:bodyPr vert="horz" wrap="square" lIns="91440" tIns="45720" rIns="91440" bIns="45720" anchor="t" anchorCtr="0"/>
          <a:lstStyle/>
          <a:p>
            <a:r>
              <a:rPr kumimoji="1" lang="en-US" altLang="zh-CN" dirty="0">
                <a:latin typeface="+mn-lt"/>
                <a:ea typeface="+mn-ea"/>
                <a:cs typeface="+mn-cs"/>
              </a:rPr>
              <a:t>I/O</a:t>
            </a:r>
            <a:r>
              <a:rPr kumimoji="1" lang="zh-CN" altLang="en-US" dirty="0">
                <a:latin typeface="+mn-lt"/>
                <a:ea typeface="+mn-ea"/>
                <a:cs typeface="+mn-cs"/>
              </a:rPr>
              <a:t>系统概述</a:t>
            </a:r>
            <a:endParaRPr kumimoji="1" lang="en-US" altLang="zh-CN" dirty="0">
              <a:latin typeface="+mn-lt"/>
              <a:ea typeface="+mn-ea"/>
              <a:cs typeface="+mn-cs"/>
            </a:endParaRPr>
          </a:p>
          <a:p>
            <a:pPr lvl="1"/>
            <a:r>
              <a:rPr kumimoji="1" lang="en-US" altLang="zh-CN" dirty="0">
                <a:latin typeface="+mn-lt"/>
                <a:ea typeface="+mn-ea"/>
              </a:rPr>
              <a:t>I/O</a:t>
            </a:r>
            <a:r>
              <a:rPr kumimoji="1" lang="zh-CN" altLang="en-US" dirty="0">
                <a:latin typeface="+mn-lt"/>
                <a:ea typeface="+mn-ea"/>
              </a:rPr>
              <a:t>系统的性能与功能</a:t>
            </a:r>
            <a:endParaRPr kumimoji="1" lang="en-US" altLang="zh-CN" dirty="0">
              <a:latin typeface="+mn-lt"/>
              <a:ea typeface="+mn-ea"/>
            </a:endParaRPr>
          </a:p>
          <a:p>
            <a:r>
              <a:rPr kumimoji="1" lang="en-US" altLang="zh-CN" dirty="0">
                <a:solidFill>
                  <a:srgbClr val="0000FF"/>
                </a:solidFill>
                <a:latin typeface="+mn-lt"/>
                <a:ea typeface="+mn-ea"/>
                <a:cs typeface="+mn-cs"/>
              </a:rPr>
              <a:t>I/O</a:t>
            </a:r>
            <a:r>
              <a:rPr kumimoji="1" lang="zh-CN" altLang="en-US" dirty="0">
                <a:solidFill>
                  <a:srgbClr val="0000FF"/>
                </a:solidFill>
                <a:latin typeface="+mn-lt"/>
                <a:ea typeface="+mn-ea"/>
                <a:cs typeface="+mn-cs"/>
              </a:rPr>
              <a:t>设备概述</a:t>
            </a:r>
          </a:p>
          <a:p>
            <a:pPr lvl="1"/>
            <a:r>
              <a:rPr kumimoji="1" lang="en-US" altLang="zh-CN" dirty="0">
                <a:solidFill>
                  <a:srgbClr val="0000FF"/>
                </a:solidFill>
                <a:latin typeface="+mn-lt"/>
                <a:ea typeface="+mn-ea"/>
              </a:rPr>
              <a:t>I/O</a:t>
            </a:r>
            <a:r>
              <a:rPr kumimoji="1" lang="zh-CN" altLang="en-US" dirty="0">
                <a:solidFill>
                  <a:srgbClr val="0000FF"/>
                </a:solidFill>
                <a:latin typeface="+mn-lt"/>
                <a:ea typeface="+mn-ea"/>
              </a:rPr>
              <a:t>设备的通用模型</a:t>
            </a:r>
            <a:endParaRPr kumimoji="1" lang="en-US" altLang="zh-CN" dirty="0">
              <a:solidFill>
                <a:srgbClr val="0000FF"/>
              </a:solidFill>
              <a:latin typeface="+mn-lt"/>
              <a:ea typeface="+mn-ea"/>
            </a:endParaRPr>
          </a:p>
          <a:p>
            <a:pPr lvl="1"/>
            <a:r>
              <a:rPr kumimoji="1" lang="en-US" altLang="zh-CN" dirty="0">
                <a:latin typeface="+mn-lt"/>
                <a:ea typeface="+mn-ea"/>
              </a:rPr>
              <a:t>I/O</a:t>
            </a:r>
            <a:r>
              <a:rPr kumimoji="1" lang="zh-CN" altLang="en-US" dirty="0">
                <a:latin typeface="+mn-lt"/>
                <a:ea typeface="+mn-ea"/>
              </a:rPr>
              <a:t>接口</a:t>
            </a:r>
            <a:endParaRPr kumimoji="1" lang="en-US" altLang="zh-CN" dirty="0">
              <a:latin typeface="+mn-lt"/>
              <a:ea typeface="+mn-ea"/>
            </a:endParaRPr>
          </a:p>
          <a:p>
            <a:pPr lvl="1"/>
            <a:r>
              <a:rPr kumimoji="1" lang="en-US" altLang="zh-CN" dirty="0">
                <a:latin typeface="+mn-lt"/>
                <a:ea typeface="+mn-ea"/>
              </a:rPr>
              <a:t>I/O</a:t>
            </a:r>
            <a:r>
              <a:rPr kumimoji="1" lang="zh-CN" altLang="en-US" dirty="0">
                <a:latin typeface="+mn-lt"/>
                <a:ea typeface="+mn-ea"/>
              </a:rPr>
              <a:t>设备的寻址方式</a:t>
            </a:r>
            <a:endParaRPr kumimoji="1" lang="en-US" altLang="zh-CN" dirty="0">
              <a:latin typeface="+mn-lt"/>
              <a:ea typeface="+mn-ea"/>
            </a:endParaRPr>
          </a:p>
          <a:p>
            <a:r>
              <a:rPr kumimoji="1" lang="en-US" altLang="zh-CN" dirty="0">
                <a:latin typeface="+mn-lt"/>
                <a:ea typeface="+mn-ea"/>
                <a:cs typeface="+mn-cs"/>
              </a:rPr>
              <a:t>CPU</a:t>
            </a:r>
            <a:r>
              <a:rPr kumimoji="1" lang="zh-CN" altLang="en-US" dirty="0">
                <a:latin typeface="+mn-lt"/>
                <a:ea typeface="+mn-ea"/>
                <a:cs typeface="+mn-cs"/>
              </a:rPr>
              <a:t>与</a:t>
            </a:r>
            <a:r>
              <a:rPr kumimoji="1" lang="en-US" altLang="zh-CN" dirty="0">
                <a:latin typeface="+mn-lt"/>
                <a:ea typeface="+mn-ea"/>
                <a:cs typeface="+mn-cs"/>
              </a:rPr>
              <a:t>I/O</a:t>
            </a:r>
            <a:r>
              <a:rPr kumimoji="1" lang="zh-CN" altLang="en-US" dirty="0">
                <a:latin typeface="+mn-lt"/>
                <a:ea typeface="+mn-ea"/>
                <a:cs typeface="+mn-cs"/>
              </a:rPr>
              <a:t>设备间的信息交换方式</a:t>
            </a:r>
            <a:endParaRPr kumimoji="1" lang="en-US" altLang="zh-CN" dirty="0">
              <a:latin typeface="+mn-lt"/>
              <a:ea typeface="+mn-ea"/>
              <a:cs typeface="+mn-cs"/>
            </a:endParaRPr>
          </a:p>
        </p:txBody>
      </p:sp>
      <p:sp>
        <p:nvSpPr>
          <p:cNvPr id="9220"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83632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3"/>
          <p:cNvGrpSpPr/>
          <p:nvPr/>
        </p:nvGrpSpPr>
        <p:grpSpPr>
          <a:xfrm>
            <a:off x="177800" y="1484313"/>
            <a:ext cx="8966200" cy="4629150"/>
            <a:chOff x="192" y="849"/>
            <a:chExt cx="5648" cy="2916"/>
          </a:xfrm>
        </p:grpSpPr>
        <p:sp>
          <p:nvSpPr>
            <p:cNvPr id="55302" name="Text Box 4"/>
            <p:cNvSpPr txBox="1"/>
            <p:nvPr/>
          </p:nvSpPr>
          <p:spPr>
            <a:xfrm>
              <a:off x="1801" y="849"/>
              <a:ext cx="1164" cy="250"/>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CPU</a:t>
              </a:r>
              <a:r>
                <a:rPr kumimoji="1" lang="zh-CN" altLang="en-US"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执行主程序</a:t>
              </a:r>
            </a:p>
          </p:txBody>
        </p:sp>
        <p:sp>
          <p:nvSpPr>
            <p:cNvPr id="201733" name="Text Box 5"/>
            <p:cNvSpPr txBox="1">
              <a:spLocks noChangeArrowheads="1"/>
            </p:cNvSpPr>
            <p:nvPr/>
          </p:nvSpPr>
          <p:spPr bwMode="auto">
            <a:xfrm>
              <a:off x="1523" y="1338"/>
              <a:ext cx="1658" cy="523"/>
            </a:xfrm>
            <a:prstGeom prst="rect">
              <a:avLst/>
            </a:prstGeom>
            <a:solidFill>
              <a:srgbClr val="FF9900"/>
            </a:solidFill>
            <a:ln w="9525">
              <a:noFill/>
              <a:miter lim="800000"/>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启动</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（地址、读命令）</a:t>
              </a:r>
            </a:p>
          </p:txBody>
        </p:sp>
        <p:sp>
          <p:nvSpPr>
            <p:cNvPr id="55304" name="Line 6"/>
            <p:cNvSpPr/>
            <p:nvPr/>
          </p:nvSpPr>
          <p:spPr>
            <a:xfrm>
              <a:off x="2390" y="1824"/>
              <a:ext cx="0" cy="1056"/>
            </a:xfrm>
            <a:prstGeom prst="line">
              <a:avLst/>
            </a:prstGeom>
            <a:ln w="25400" cap="flat" cmpd="sng">
              <a:solidFill>
                <a:srgbClr val="FF9900"/>
              </a:solidFill>
              <a:prstDash val="solid"/>
              <a:headEnd type="none" w="med" len="med"/>
              <a:tailEnd type="none" w="med" len="med"/>
            </a:ln>
          </p:spPr>
        </p:sp>
        <p:sp>
          <p:nvSpPr>
            <p:cNvPr id="55305" name="Text Box 7"/>
            <p:cNvSpPr txBox="1"/>
            <p:nvPr/>
          </p:nvSpPr>
          <p:spPr>
            <a:xfrm>
              <a:off x="3926" y="1393"/>
              <a:ext cx="1538" cy="291"/>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设备开始准备</a:t>
              </a:r>
            </a:p>
          </p:txBody>
        </p:sp>
        <p:sp>
          <p:nvSpPr>
            <p:cNvPr id="55306" name="Line 8"/>
            <p:cNvSpPr/>
            <p:nvPr/>
          </p:nvSpPr>
          <p:spPr>
            <a:xfrm>
              <a:off x="3168" y="1632"/>
              <a:ext cx="816" cy="0"/>
            </a:xfrm>
            <a:prstGeom prst="line">
              <a:avLst/>
            </a:prstGeom>
            <a:ln w="25400" cap="flat" cmpd="sng">
              <a:solidFill>
                <a:srgbClr val="FF9900"/>
              </a:solidFill>
              <a:prstDash val="dash"/>
              <a:headEnd type="none" w="med" len="med"/>
              <a:tailEnd type="triangle" w="med" len="med"/>
            </a:ln>
          </p:spPr>
        </p:sp>
        <p:sp>
          <p:nvSpPr>
            <p:cNvPr id="55307" name="Line 9"/>
            <p:cNvSpPr/>
            <p:nvPr/>
          </p:nvSpPr>
          <p:spPr>
            <a:xfrm>
              <a:off x="4560" y="1675"/>
              <a:ext cx="0" cy="816"/>
            </a:xfrm>
            <a:prstGeom prst="line">
              <a:avLst/>
            </a:prstGeom>
            <a:ln w="19050" cap="flat" cmpd="sng">
              <a:solidFill>
                <a:srgbClr val="33CC33"/>
              </a:solidFill>
              <a:prstDash val="dash"/>
              <a:headEnd type="arrow" w="med" len="med"/>
              <a:tailEnd type="arrow" w="med" len="med"/>
            </a:ln>
          </p:spPr>
        </p:sp>
        <p:sp>
          <p:nvSpPr>
            <p:cNvPr id="55308" name="Line 10"/>
            <p:cNvSpPr/>
            <p:nvPr/>
          </p:nvSpPr>
          <p:spPr>
            <a:xfrm flipH="1">
              <a:off x="2390" y="2496"/>
              <a:ext cx="2160" cy="0"/>
            </a:xfrm>
            <a:prstGeom prst="line">
              <a:avLst/>
            </a:prstGeom>
            <a:ln w="25400" cap="flat" cmpd="sng">
              <a:solidFill>
                <a:srgbClr val="FF9900"/>
              </a:solidFill>
              <a:prstDash val="dash"/>
              <a:headEnd type="none" w="med" len="med"/>
              <a:tailEnd type="triangle" w="med" len="med"/>
            </a:ln>
          </p:spPr>
        </p:sp>
        <p:sp>
          <p:nvSpPr>
            <p:cNvPr id="55309" name="Text Box 11"/>
            <p:cNvSpPr txBox="1"/>
            <p:nvPr/>
          </p:nvSpPr>
          <p:spPr>
            <a:xfrm>
              <a:off x="4588" y="2313"/>
              <a:ext cx="698" cy="291"/>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准备好</a:t>
              </a:r>
            </a:p>
          </p:txBody>
        </p:sp>
        <p:sp>
          <p:nvSpPr>
            <p:cNvPr id="55310" name="Text Box 12"/>
            <p:cNvSpPr txBox="1"/>
            <p:nvPr/>
          </p:nvSpPr>
          <p:spPr>
            <a:xfrm>
              <a:off x="2779" y="2210"/>
              <a:ext cx="1851" cy="291"/>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中断请求报告给</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CPU</a:t>
              </a:r>
            </a:p>
          </p:txBody>
        </p:sp>
        <p:sp>
          <p:nvSpPr>
            <p:cNvPr id="55311" name="Text Box 13"/>
            <p:cNvSpPr txBox="1"/>
            <p:nvPr/>
          </p:nvSpPr>
          <p:spPr>
            <a:xfrm>
              <a:off x="2416" y="1873"/>
              <a:ext cx="2159" cy="291"/>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设备并行工作</a:t>
              </a:r>
            </a:p>
          </p:txBody>
        </p:sp>
        <p:sp>
          <p:nvSpPr>
            <p:cNvPr id="55312" name="Text Box 14"/>
            <p:cNvSpPr txBox="1"/>
            <p:nvPr/>
          </p:nvSpPr>
          <p:spPr>
            <a:xfrm>
              <a:off x="2438" y="2601"/>
              <a:ext cx="3402" cy="291"/>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接收到请求，排优、决定是否响应</a:t>
              </a:r>
            </a:p>
          </p:txBody>
        </p:sp>
        <p:sp>
          <p:nvSpPr>
            <p:cNvPr id="55313" name="Text Box 15"/>
            <p:cNvSpPr txBox="1"/>
            <p:nvPr/>
          </p:nvSpPr>
          <p:spPr>
            <a:xfrm>
              <a:off x="358" y="2182"/>
              <a:ext cx="1808" cy="250"/>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CPU</a:t>
              </a:r>
              <a:r>
                <a:rPr kumimoji="1" lang="zh-CN" altLang="en-US" sz="20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执行中断服务子程序</a:t>
              </a:r>
            </a:p>
          </p:txBody>
        </p:sp>
        <p:sp>
          <p:nvSpPr>
            <p:cNvPr id="55314" name="Line 16"/>
            <p:cNvSpPr/>
            <p:nvPr/>
          </p:nvSpPr>
          <p:spPr>
            <a:xfrm flipH="1">
              <a:off x="1152" y="2880"/>
              <a:ext cx="1248" cy="0"/>
            </a:xfrm>
            <a:prstGeom prst="line">
              <a:avLst/>
            </a:prstGeom>
            <a:ln w="25400" cap="flat" cmpd="sng">
              <a:solidFill>
                <a:srgbClr val="FF9900"/>
              </a:solidFill>
              <a:prstDash val="solid"/>
              <a:headEnd type="none" w="med" len="med"/>
              <a:tailEnd type="triangle" w="med" len="med"/>
            </a:ln>
          </p:spPr>
        </p:sp>
        <p:sp>
          <p:nvSpPr>
            <p:cNvPr id="55315" name="Line 17"/>
            <p:cNvSpPr/>
            <p:nvPr/>
          </p:nvSpPr>
          <p:spPr>
            <a:xfrm>
              <a:off x="1152" y="2880"/>
              <a:ext cx="0" cy="672"/>
            </a:xfrm>
            <a:prstGeom prst="line">
              <a:avLst/>
            </a:prstGeom>
            <a:ln w="25400" cap="flat" cmpd="sng">
              <a:solidFill>
                <a:srgbClr val="FF9900"/>
              </a:solidFill>
              <a:prstDash val="solid"/>
              <a:headEnd type="none" w="med" len="med"/>
              <a:tailEnd type="none" w="med" len="med"/>
            </a:ln>
          </p:spPr>
        </p:sp>
        <p:sp>
          <p:nvSpPr>
            <p:cNvPr id="55316" name="Line 18"/>
            <p:cNvSpPr/>
            <p:nvPr/>
          </p:nvSpPr>
          <p:spPr>
            <a:xfrm flipV="1">
              <a:off x="1152" y="2928"/>
              <a:ext cx="1248" cy="624"/>
            </a:xfrm>
            <a:prstGeom prst="line">
              <a:avLst/>
            </a:prstGeom>
            <a:ln w="25400" cap="flat" cmpd="sng">
              <a:solidFill>
                <a:srgbClr val="FF9900"/>
              </a:solidFill>
              <a:prstDash val="solid"/>
              <a:headEnd type="none" w="med" len="med"/>
              <a:tailEnd type="triangle" w="med" len="med"/>
            </a:ln>
          </p:spPr>
        </p:sp>
        <p:sp>
          <p:nvSpPr>
            <p:cNvPr id="55317" name="Line 19"/>
            <p:cNvSpPr/>
            <p:nvPr/>
          </p:nvSpPr>
          <p:spPr>
            <a:xfrm>
              <a:off x="2400" y="2928"/>
              <a:ext cx="0" cy="720"/>
            </a:xfrm>
            <a:prstGeom prst="line">
              <a:avLst/>
            </a:prstGeom>
            <a:ln w="25400" cap="flat" cmpd="sng">
              <a:solidFill>
                <a:srgbClr val="FF9900"/>
              </a:solidFill>
              <a:prstDash val="solid"/>
              <a:headEnd type="none" w="med" len="med"/>
              <a:tailEnd type="none" w="med" len="med"/>
            </a:ln>
          </p:spPr>
        </p:sp>
        <p:sp>
          <p:nvSpPr>
            <p:cNvPr id="55318" name="Text Box 20"/>
            <p:cNvSpPr txBox="1"/>
            <p:nvPr/>
          </p:nvSpPr>
          <p:spPr>
            <a:xfrm>
              <a:off x="192" y="2880"/>
              <a:ext cx="896" cy="756"/>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保护现场</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设备服务</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恢复现场</a:t>
              </a:r>
            </a:p>
          </p:txBody>
        </p:sp>
        <p:sp>
          <p:nvSpPr>
            <p:cNvPr id="55319" name="Text Box 21"/>
            <p:cNvSpPr txBox="1"/>
            <p:nvPr/>
          </p:nvSpPr>
          <p:spPr>
            <a:xfrm>
              <a:off x="964" y="2391"/>
              <a:ext cx="1462" cy="446"/>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保护断点</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PC</a:t>
              </a:r>
              <a:r>
                <a:rPr kumimoji="1" lang="en-US" altLang="zh-CN" sz="2000" b="1" i="0" u="none" strike="noStrike" kern="1200" cap="none" spc="0" normalizeH="0" baseline="-25000" noProof="0" dirty="0">
                  <a:ln>
                    <a:noFill/>
                  </a:ln>
                  <a:solidFill>
                    <a:srgbClr val="000000"/>
                  </a:solidFill>
                  <a:effectLst/>
                  <a:uLnTx/>
                  <a:uFillTx/>
                  <a:latin typeface="Arial"/>
                  <a:ea typeface="宋体"/>
                  <a:cs typeface="+mn-cs"/>
                </a:rPr>
                <a:t>old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形成入口地址</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PC</a:t>
              </a:r>
              <a:r>
                <a:rPr kumimoji="1" lang="en-US" altLang="zh-CN" sz="2000" b="1" i="0" u="none" strike="noStrike" kern="1200" cap="none" spc="0" normalizeH="0" baseline="-25000" noProof="0" dirty="0">
                  <a:ln>
                    <a:noFill/>
                  </a:ln>
                  <a:solidFill>
                    <a:srgbClr val="000000"/>
                  </a:solidFill>
                  <a:effectLst/>
                  <a:uLnTx/>
                  <a:uFillTx/>
                  <a:latin typeface="Arial"/>
                  <a:ea typeface="宋体"/>
                  <a:cs typeface="+mn-cs"/>
                </a:rPr>
                <a:t>new</a:t>
              </a:r>
            </a:p>
          </p:txBody>
        </p:sp>
        <p:sp>
          <p:nvSpPr>
            <p:cNvPr id="55320" name="Text Box 22"/>
            <p:cNvSpPr txBox="1"/>
            <p:nvPr/>
          </p:nvSpPr>
          <p:spPr>
            <a:xfrm>
              <a:off x="964" y="3513"/>
              <a:ext cx="1421" cy="252"/>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形成返回地址</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PC</a:t>
              </a:r>
              <a:r>
                <a:rPr kumimoji="1" lang="en-US" altLang="zh-CN" sz="2000" b="1" i="0" u="none" strike="noStrike" kern="1200" cap="none" spc="0" normalizeH="0" baseline="-25000" noProof="0" dirty="0">
                  <a:ln>
                    <a:noFill/>
                  </a:ln>
                  <a:solidFill>
                    <a:srgbClr val="000000"/>
                  </a:solidFill>
                  <a:effectLst/>
                  <a:uLnTx/>
                  <a:uFillTx/>
                  <a:latin typeface="Arial"/>
                  <a:ea typeface="宋体"/>
                  <a:cs typeface="+mn-cs"/>
                </a:rPr>
                <a:t>old</a:t>
              </a:r>
            </a:p>
          </p:txBody>
        </p:sp>
        <p:sp>
          <p:nvSpPr>
            <p:cNvPr id="55321" name="Rectangle 23"/>
            <p:cNvSpPr/>
            <p:nvPr/>
          </p:nvSpPr>
          <p:spPr>
            <a:xfrm>
              <a:off x="2352" y="3168"/>
              <a:ext cx="1208" cy="523"/>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继续执行主程序</a:t>
              </a:r>
              <a:endParaRPr kumimoji="1" lang="zh-CN" altLang="en-US" sz="2400" b="1" i="0" u="none" strike="noStrike" kern="1200" cap="none" spc="0" normalizeH="0" baseline="-25000" noProof="0" dirty="0">
                <a:ln>
                  <a:noFill/>
                </a:ln>
                <a:solidFill>
                  <a:srgbClr val="000000"/>
                </a:solidFill>
                <a:effectLst/>
                <a:uLnTx/>
                <a:uFillTx/>
                <a:latin typeface="Arial"/>
                <a:ea typeface="宋体"/>
                <a:cs typeface="+mn-cs"/>
              </a:endParaRPr>
            </a:p>
          </p:txBody>
        </p:sp>
        <p:sp>
          <p:nvSpPr>
            <p:cNvPr id="55322" name="Line 24"/>
            <p:cNvSpPr/>
            <p:nvPr/>
          </p:nvSpPr>
          <p:spPr>
            <a:xfrm>
              <a:off x="2400" y="1152"/>
              <a:ext cx="0" cy="192"/>
            </a:xfrm>
            <a:prstGeom prst="line">
              <a:avLst/>
            </a:prstGeom>
            <a:ln w="25400" cap="flat" cmpd="sng">
              <a:solidFill>
                <a:srgbClr val="FF9900"/>
              </a:solidFill>
              <a:prstDash val="solid"/>
              <a:headEnd type="none" w="med" len="med"/>
              <a:tailEnd type="none" w="med" len="med"/>
            </a:ln>
          </p:spPr>
        </p:sp>
      </p:grpSp>
      <p:sp>
        <p:nvSpPr>
          <p:cNvPr id="55299" name="Text Box 25"/>
          <p:cNvSpPr txBox="1"/>
          <p:nvPr/>
        </p:nvSpPr>
        <p:spPr>
          <a:xfrm>
            <a:off x="145415" y="781685"/>
            <a:ext cx="8812213" cy="600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、中断基本思想</a:t>
            </a:r>
          </a:p>
        </p:txBody>
      </p:sp>
      <p:sp>
        <p:nvSpPr>
          <p:cNvPr id="55300" name="Rectangle 2"/>
          <p:cNvSpPr/>
          <p:nvPr/>
        </p:nvSpPr>
        <p:spPr>
          <a:xfrm>
            <a:off x="2843213" y="31750"/>
            <a:ext cx="3416300"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中断的基本概念</a:t>
            </a:r>
          </a:p>
        </p:txBody>
      </p:sp>
      <p:sp>
        <p:nvSpPr>
          <p:cNvPr id="55301"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61053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5"/>
          <p:cNvSpPr txBox="1"/>
          <p:nvPr/>
        </p:nvSpPr>
        <p:spPr>
          <a:xfrm>
            <a:off x="152400" y="790575"/>
            <a:ext cx="8812213" cy="600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、中断基本思想</a:t>
            </a:r>
          </a:p>
        </p:txBody>
      </p:sp>
      <p:sp>
        <p:nvSpPr>
          <p:cNvPr id="56323" name="Rectangle 2"/>
          <p:cNvSpPr/>
          <p:nvPr/>
        </p:nvSpPr>
        <p:spPr>
          <a:xfrm>
            <a:off x="2843213" y="31750"/>
            <a:ext cx="3416300"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中断的基本概念</a:t>
            </a:r>
          </a:p>
        </p:txBody>
      </p:sp>
      <p:sp>
        <p:nvSpPr>
          <p:cNvPr id="5632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325" name="Line 4"/>
          <p:cNvSpPr/>
          <p:nvPr/>
        </p:nvSpPr>
        <p:spPr>
          <a:xfrm flipV="1">
            <a:off x="1489075" y="3746500"/>
            <a:ext cx="2005013" cy="14288"/>
          </a:xfrm>
          <a:prstGeom prst="line">
            <a:avLst/>
          </a:prstGeom>
          <a:ln w="38100" cap="flat" cmpd="sng">
            <a:solidFill>
              <a:srgbClr val="FF00FF"/>
            </a:solidFill>
            <a:prstDash val="solid"/>
            <a:headEnd type="none" w="med" len="med"/>
            <a:tailEnd type="none" w="med" len="med"/>
          </a:ln>
        </p:spPr>
      </p:sp>
      <p:sp>
        <p:nvSpPr>
          <p:cNvPr id="56326" name="Line 5"/>
          <p:cNvSpPr/>
          <p:nvPr/>
        </p:nvSpPr>
        <p:spPr>
          <a:xfrm>
            <a:off x="1819275" y="2779713"/>
            <a:ext cx="0" cy="995362"/>
          </a:xfrm>
          <a:prstGeom prst="line">
            <a:avLst/>
          </a:prstGeom>
          <a:ln w="38100" cap="flat" cmpd="sng">
            <a:solidFill>
              <a:schemeClr val="tx1"/>
            </a:solidFill>
            <a:prstDash val="sysDot"/>
            <a:headEnd type="triangle" w="lg" len="med"/>
            <a:tailEnd type="none" w="med" len="med"/>
          </a:ln>
        </p:spPr>
      </p:sp>
      <p:sp>
        <p:nvSpPr>
          <p:cNvPr id="56327" name="Text Box 6"/>
          <p:cNvSpPr txBox="1"/>
          <p:nvPr/>
        </p:nvSpPr>
        <p:spPr>
          <a:xfrm>
            <a:off x="719138" y="2511425"/>
            <a:ext cx="860425"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外设</a:t>
            </a:r>
          </a:p>
        </p:txBody>
      </p:sp>
      <p:sp>
        <p:nvSpPr>
          <p:cNvPr id="56328" name="Text Box 7"/>
          <p:cNvSpPr txBox="1"/>
          <p:nvPr/>
        </p:nvSpPr>
        <p:spPr>
          <a:xfrm>
            <a:off x="735013" y="3509963"/>
            <a:ext cx="860425"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CPU</a:t>
            </a:r>
          </a:p>
        </p:txBody>
      </p:sp>
      <p:sp>
        <p:nvSpPr>
          <p:cNvPr id="56329" name="Line 8"/>
          <p:cNvSpPr/>
          <p:nvPr/>
        </p:nvSpPr>
        <p:spPr>
          <a:xfrm flipV="1">
            <a:off x="1800225" y="2752725"/>
            <a:ext cx="1316038" cy="14288"/>
          </a:xfrm>
          <a:prstGeom prst="line">
            <a:avLst/>
          </a:prstGeom>
          <a:ln w="38100" cap="flat" cmpd="sng">
            <a:solidFill>
              <a:srgbClr val="0066FF"/>
            </a:solidFill>
            <a:prstDash val="solid"/>
            <a:headEnd type="none" w="med" len="med"/>
            <a:tailEnd type="none" w="med" len="med"/>
          </a:ln>
        </p:spPr>
      </p:sp>
      <p:sp>
        <p:nvSpPr>
          <p:cNvPr id="56330" name="Line 9"/>
          <p:cNvSpPr/>
          <p:nvPr/>
        </p:nvSpPr>
        <p:spPr>
          <a:xfrm flipV="1">
            <a:off x="4705350" y="3738563"/>
            <a:ext cx="1422400" cy="12700"/>
          </a:xfrm>
          <a:prstGeom prst="line">
            <a:avLst/>
          </a:prstGeom>
          <a:ln w="38100" cap="flat" cmpd="sng">
            <a:solidFill>
              <a:srgbClr val="FF00FF"/>
            </a:solidFill>
            <a:prstDash val="solid"/>
            <a:headEnd type="none" w="med" len="med"/>
            <a:tailEnd type="none" w="med" len="med"/>
          </a:ln>
        </p:spPr>
      </p:sp>
      <p:sp>
        <p:nvSpPr>
          <p:cNvPr id="56331" name="Line 10"/>
          <p:cNvSpPr/>
          <p:nvPr/>
        </p:nvSpPr>
        <p:spPr>
          <a:xfrm>
            <a:off x="5691188" y="2732088"/>
            <a:ext cx="0" cy="995362"/>
          </a:xfrm>
          <a:prstGeom prst="line">
            <a:avLst/>
          </a:prstGeom>
          <a:ln w="38100" cap="flat" cmpd="sng">
            <a:solidFill>
              <a:schemeClr val="tx1"/>
            </a:solidFill>
            <a:prstDash val="sysDot"/>
            <a:headEnd type="none" w="med" len="med"/>
            <a:tailEnd type="triangle" w="lg" len="med"/>
          </a:ln>
        </p:spPr>
      </p:sp>
      <p:sp>
        <p:nvSpPr>
          <p:cNvPr id="56332" name="Line 11"/>
          <p:cNvSpPr/>
          <p:nvPr/>
        </p:nvSpPr>
        <p:spPr>
          <a:xfrm flipV="1">
            <a:off x="4368800" y="2744788"/>
            <a:ext cx="1344613" cy="0"/>
          </a:xfrm>
          <a:prstGeom prst="line">
            <a:avLst/>
          </a:prstGeom>
          <a:ln w="38100" cap="flat" cmpd="sng">
            <a:solidFill>
              <a:srgbClr val="0066FF"/>
            </a:solidFill>
            <a:prstDash val="solid"/>
            <a:headEnd type="none" w="med" len="med"/>
            <a:tailEnd type="none" w="med" len="med"/>
          </a:ln>
        </p:spPr>
      </p:sp>
      <p:sp>
        <p:nvSpPr>
          <p:cNvPr id="56333" name="Line 12"/>
          <p:cNvSpPr/>
          <p:nvPr/>
        </p:nvSpPr>
        <p:spPr>
          <a:xfrm>
            <a:off x="7337425" y="3798888"/>
            <a:ext cx="1263650" cy="0"/>
          </a:xfrm>
          <a:prstGeom prst="line">
            <a:avLst/>
          </a:prstGeom>
          <a:ln w="38100" cap="flat" cmpd="sng">
            <a:solidFill>
              <a:srgbClr val="9900FF"/>
            </a:solidFill>
            <a:prstDash val="solid"/>
            <a:headEnd type="none" w="med" len="med"/>
            <a:tailEnd type="none" w="med" len="med"/>
          </a:ln>
        </p:spPr>
      </p:sp>
      <p:sp>
        <p:nvSpPr>
          <p:cNvPr id="56334" name="Text Box 13"/>
          <p:cNvSpPr txBox="1"/>
          <p:nvPr/>
        </p:nvSpPr>
        <p:spPr>
          <a:xfrm>
            <a:off x="1570038" y="3721100"/>
            <a:ext cx="496887" cy="8223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启动</a:t>
            </a:r>
          </a:p>
        </p:txBody>
      </p:sp>
      <p:sp>
        <p:nvSpPr>
          <p:cNvPr id="56335" name="Text Box 14"/>
          <p:cNvSpPr txBox="1"/>
          <p:nvPr/>
        </p:nvSpPr>
        <p:spPr>
          <a:xfrm>
            <a:off x="3044825" y="2222500"/>
            <a:ext cx="457200" cy="8223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完成</a:t>
            </a:r>
          </a:p>
        </p:txBody>
      </p:sp>
      <p:sp>
        <p:nvSpPr>
          <p:cNvPr id="56336" name="Text Box 15"/>
          <p:cNvSpPr txBox="1"/>
          <p:nvPr/>
        </p:nvSpPr>
        <p:spPr>
          <a:xfrm>
            <a:off x="6762750" y="3176588"/>
            <a:ext cx="496888" cy="8223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启动</a:t>
            </a:r>
          </a:p>
        </p:txBody>
      </p:sp>
      <p:sp>
        <p:nvSpPr>
          <p:cNvPr id="56337" name="Text Box 16"/>
          <p:cNvSpPr txBox="1"/>
          <p:nvPr/>
        </p:nvSpPr>
        <p:spPr>
          <a:xfrm>
            <a:off x="5621338" y="2235200"/>
            <a:ext cx="457200" cy="8223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完成</a:t>
            </a:r>
          </a:p>
        </p:txBody>
      </p:sp>
      <p:sp>
        <p:nvSpPr>
          <p:cNvPr id="56338" name="Text Box 17"/>
          <p:cNvSpPr txBox="1"/>
          <p:nvPr/>
        </p:nvSpPr>
        <p:spPr>
          <a:xfrm>
            <a:off x="2192338" y="2357438"/>
            <a:ext cx="1062037"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工作</a:t>
            </a:r>
          </a:p>
        </p:txBody>
      </p:sp>
      <p:sp>
        <p:nvSpPr>
          <p:cNvPr id="56339" name="Text Box 18"/>
          <p:cNvSpPr txBox="1"/>
          <p:nvPr/>
        </p:nvSpPr>
        <p:spPr>
          <a:xfrm>
            <a:off x="4570413" y="2317750"/>
            <a:ext cx="1062037"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工作</a:t>
            </a:r>
          </a:p>
        </p:txBody>
      </p:sp>
      <p:sp>
        <p:nvSpPr>
          <p:cNvPr id="56340" name="Line 19"/>
          <p:cNvSpPr/>
          <p:nvPr/>
        </p:nvSpPr>
        <p:spPr>
          <a:xfrm>
            <a:off x="3105150" y="2762250"/>
            <a:ext cx="1588" cy="996950"/>
          </a:xfrm>
          <a:prstGeom prst="line">
            <a:avLst/>
          </a:prstGeom>
          <a:ln w="38100" cap="flat" cmpd="sng">
            <a:solidFill>
              <a:schemeClr val="tx1"/>
            </a:solidFill>
            <a:prstDash val="sysDot"/>
            <a:headEnd type="none" w="med" len="med"/>
            <a:tailEnd type="triangle" w="lg" len="med"/>
          </a:ln>
        </p:spPr>
      </p:sp>
      <p:sp>
        <p:nvSpPr>
          <p:cNvPr id="56341" name="Line 20"/>
          <p:cNvSpPr/>
          <p:nvPr/>
        </p:nvSpPr>
        <p:spPr>
          <a:xfrm>
            <a:off x="3500438" y="3189288"/>
            <a:ext cx="0" cy="550862"/>
          </a:xfrm>
          <a:prstGeom prst="line">
            <a:avLst/>
          </a:prstGeom>
          <a:ln w="38100" cap="flat" cmpd="sng">
            <a:solidFill>
              <a:schemeClr val="tx1"/>
            </a:solidFill>
            <a:prstDash val="sysDot"/>
            <a:headEnd type="triangle" w="lg" len="med"/>
            <a:tailEnd type="none" w="med" len="med"/>
          </a:ln>
        </p:spPr>
      </p:sp>
      <p:sp>
        <p:nvSpPr>
          <p:cNvPr id="56342" name="Line 21"/>
          <p:cNvSpPr/>
          <p:nvPr/>
        </p:nvSpPr>
        <p:spPr>
          <a:xfrm flipV="1">
            <a:off x="3513138" y="3187700"/>
            <a:ext cx="1208087" cy="1588"/>
          </a:xfrm>
          <a:prstGeom prst="line">
            <a:avLst/>
          </a:prstGeom>
          <a:ln w="57150" cap="flat" cmpd="sng">
            <a:solidFill>
              <a:srgbClr val="AC2E0C"/>
            </a:solidFill>
            <a:prstDash val="solid"/>
            <a:headEnd type="none" w="med" len="med"/>
            <a:tailEnd type="none" w="med" len="med"/>
          </a:ln>
        </p:spPr>
      </p:sp>
      <p:sp>
        <p:nvSpPr>
          <p:cNvPr id="56343" name="Line 22"/>
          <p:cNvSpPr/>
          <p:nvPr/>
        </p:nvSpPr>
        <p:spPr>
          <a:xfrm flipH="1">
            <a:off x="4702175" y="3236913"/>
            <a:ext cx="3175" cy="538162"/>
          </a:xfrm>
          <a:prstGeom prst="line">
            <a:avLst/>
          </a:prstGeom>
          <a:ln w="38100" cap="flat" cmpd="sng">
            <a:solidFill>
              <a:schemeClr val="tx1"/>
            </a:solidFill>
            <a:prstDash val="sysDot"/>
            <a:headEnd type="none" w="med" len="med"/>
            <a:tailEnd type="triangle" w="lg" len="med"/>
          </a:ln>
        </p:spPr>
      </p:sp>
      <p:sp>
        <p:nvSpPr>
          <p:cNvPr id="56344" name="Line 23"/>
          <p:cNvSpPr/>
          <p:nvPr/>
        </p:nvSpPr>
        <p:spPr>
          <a:xfrm flipV="1">
            <a:off x="4375150" y="2735263"/>
            <a:ext cx="0" cy="498475"/>
          </a:xfrm>
          <a:prstGeom prst="line">
            <a:avLst/>
          </a:prstGeom>
          <a:ln w="38100" cap="flat" cmpd="sng">
            <a:solidFill>
              <a:srgbClr val="FFC000"/>
            </a:solidFill>
            <a:prstDash val="sysDot"/>
            <a:headEnd type="none" w="med" len="med"/>
            <a:tailEnd type="triangle" w="lg" len="med"/>
          </a:ln>
        </p:spPr>
      </p:sp>
      <p:sp>
        <p:nvSpPr>
          <p:cNvPr id="56345" name="Line 24"/>
          <p:cNvSpPr/>
          <p:nvPr/>
        </p:nvSpPr>
        <p:spPr>
          <a:xfrm>
            <a:off x="8316913" y="2749550"/>
            <a:ext cx="0" cy="1047750"/>
          </a:xfrm>
          <a:prstGeom prst="line">
            <a:avLst/>
          </a:prstGeom>
          <a:ln w="38100" cap="flat" cmpd="sng">
            <a:solidFill>
              <a:schemeClr val="tx1"/>
            </a:solidFill>
            <a:prstDash val="sysDot"/>
            <a:headEnd type="none" w="med" len="med"/>
            <a:tailEnd type="triangle" w="lg" len="med"/>
          </a:ln>
        </p:spPr>
      </p:sp>
      <p:sp>
        <p:nvSpPr>
          <p:cNvPr id="56346" name="Line 25"/>
          <p:cNvSpPr/>
          <p:nvPr/>
        </p:nvSpPr>
        <p:spPr>
          <a:xfrm flipV="1">
            <a:off x="6981825" y="2762250"/>
            <a:ext cx="1344613" cy="0"/>
          </a:xfrm>
          <a:prstGeom prst="line">
            <a:avLst/>
          </a:prstGeom>
          <a:ln w="38100" cap="flat" cmpd="sng">
            <a:solidFill>
              <a:srgbClr val="0066FF"/>
            </a:solidFill>
            <a:prstDash val="solid"/>
            <a:headEnd type="none" w="med" len="med"/>
            <a:tailEnd type="none" w="med" len="med"/>
          </a:ln>
        </p:spPr>
      </p:sp>
      <p:sp>
        <p:nvSpPr>
          <p:cNvPr id="56347" name="Text Box 26"/>
          <p:cNvSpPr txBox="1"/>
          <p:nvPr/>
        </p:nvSpPr>
        <p:spPr>
          <a:xfrm>
            <a:off x="7242175" y="2306638"/>
            <a:ext cx="1062038"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工作</a:t>
            </a:r>
          </a:p>
        </p:txBody>
      </p:sp>
      <p:sp>
        <p:nvSpPr>
          <p:cNvPr id="56348" name="Line 27"/>
          <p:cNvSpPr/>
          <p:nvPr/>
        </p:nvSpPr>
        <p:spPr>
          <a:xfrm>
            <a:off x="6113463" y="3206750"/>
            <a:ext cx="0" cy="550863"/>
          </a:xfrm>
          <a:prstGeom prst="line">
            <a:avLst/>
          </a:prstGeom>
          <a:ln w="38100" cap="flat" cmpd="sng">
            <a:solidFill>
              <a:schemeClr val="tx1"/>
            </a:solidFill>
            <a:prstDash val="sysDot"/>
            <a:headEnd type="triangle" w="lg" len="med"/>
            <a:tailEnd type="none" w="med" len="med"/>
          </a:ln>
        </p:spPr>
      </p:sp>
      <p:sp>
        <p:nvSpPr>
          <p:cNvPr id="56349" name="Line 28"/>
          <p:cNvSpPr/>
          <p:nvPr/>
        </p:nvSpPr>
        <p:spPr>
          <a:xfrm flipV="1">
            <a:off x="6126163" y="3219450"/>
            <a:ext cx="1208087" cy="1588"/>
          </a:xfrm>
          <a:prstGeom prst="line">
            <a:avLst/>
          </a:prstGeom>
          <a:ln w="57150" cap="flat" cmpd="sng">
            <a:solidFill>
              <a:srgbClr val="AC2E0C"/>
            </a:solidFill>
            <a:prstDash val="solid"/>
            <a:headEnd type="none" w="med" len="med"/>
            <a:tailEnd type="none" w="med" len="med"/>
          </a:ln>
        </p:spPr>
      </p:sp>
      <p:sp>
        <p:nvSpPr>
          <p:cNvPr id="56350" name="Line 29"/>
          <p:cNvSpPr/>
          <p:nvPr/>
        </p:nvSpPr>
        <p:spPr>
          <a:xfrm>
            <a:off x="7318375" y="3254375"/>
            <a:ext cx="11113" cy="523875"/>
          </a:xfrm>
          <a:prstGeom prst="line">
            <a:avLst/>
          </a:prstGeom>
          <a:ln w="38100" cap="flat" cmpd="sng">
            <a:solidFill>
              <a:schemeClr val="tx1"/>
            </a:solidFill>
            <a:prstDash val="sysDot"/>
            <a:headEnd type="none" w="med" len="med"/>
            <a:tailEnd type="triangle" w="lg" len="med"/>
          </a:ln>
        </p:spPr>
      </p:sp>
      <p:sp>
        <p:nvSpPr>
          <p:cNvPr id="56351" name="Line 30"/>
          <p:cNvSpPr/>
          <p:nvPr/>
        </p:nvSpPr>
        <p:spPr>
          <a:xfrm flipV="1">
            <a:off x="6988175" y="2752725"/>
            <a:ext cx="0" cy="498475"/>
          </a:xfrm>
          <a:prstGeom prst="line">
            <a:avLst/>
          </a:prstGeom>
          <a:ln w="38100" cap="flat" cmpd="sng">
            <a:solidFill>
              <a:srgbClr val="FFC000"/>
            </a:solidFill>
            <a:prstDash val="sysDot"/>
            <a:headEnd type="none" w="med" len="med"/>
            <a:tailEnd type="triangle" w="lg" len="med"/>
          </a:ln>
        </p:spPr>
      </p:sp>
      <p:sp>
        <p:nvSpPr>
          <p:cNvPr id="56352" name="Text Box 31"/>
          <p:cNvSpPr txBox="1"/>
          <p:nvPr/>
        </p:nvSpPr>
        <p:spPr>
          <a:xfrm>
            <a:off x="2770188" y="3724275"/>
            <a:ext cx="523875" cy="8223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请求</a:t>
            </a:r>
          </a:p>
        </p:txBody>
      </p:sp>
      <p:sp>
        <p:nvSpPr>
          <p:cNvPr id="56353" name="Text Box 32"/>
          <p:cNvSpPr txBox="1"/>
          <p:nvPr/>
        </p:nvSpPr>
        <p:spPr>
          <a:xfrm>
            <a:off x="3243263" y="3706813"/>
            <a:ext cx="523875" cy="8223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响应</a:t>
            </a:r>
          </a:p>
        </p:txBody>
      </p:sp>
      <p:sp>
        <p:nvSpPr>
          <p:cNvPr id="56354" name="Text Box 33"/>
          <p:cNvSpPr txBox="1"/>
          <p:nvPr/>
        </p:nvSpPr>
        <p:spPr>
          <a:xfrm>
            <a:off x="4087813" y="3176588"/>
            <a:ext cx="496887" cy="8223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启动</a:t>
            </a:r>
          </a:p>
        </p:txBody>
      </p:sp>
      <p:sp>
        <p:nvSpPr>
          <p:cNvPr id="56355" name="Text Box 34"/>
          <p:cNvSpPr txBox="1"/>
          <p:nvPr/>
        </p:nvSpPr>
        <p:spPr>
          <a:xfrm>
            <a:off x="5413375" y="3711575"/>
            <a:ext cx="523875" cy="8223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请求</a:t>
            </a:r>
          </a:p>
        </p:txBody>
      </p:sp>
      <p:sp>
        <p:nvSpPr>
          <p:cNvPr id="56356" name="Text Box 35"/>
          <p:cNvSpPr txBox="1"/>
          <p:nvPr/>
        </p:nvSpPr>
        <p:spPr>
          <a:xfrm>
            <a:off x="5886450" y="3694113"/>
            <a:ext cx="523875" cy="8223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响应</a:t>
            </a:r>
          </a:p>
        </p:txBody>
      </p:sp>
      <p:sp>
        <p:nvSpPr>
          <p:cNvPr id="56357" name="Text Box 36"/>
          <p:cNvSpPr txBox="1"/>
          <p:nvPr/>
        </p:nvSpPr>
        <p:spPr>
          <a:xfrm>
            <a:off x="4570413" y="1514475"/>
            <a:ext cx="2541587" cy="427038"/>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中断服务程序</a:t>
            </a:r>
          </a:p>
        </p:txBody>
      </p:sp>
      <p:sp>
        <p:nvSpPr>
          <p:cNvPr id="56358" name="Text Box 37"/>
          <p:cNvSpPr txBox="1"/>
          <p:nvPr/>
        </p:nvSpPr>
        <p:spPr>
          <a:xfrm>
            <a:off x="4552950" y="3763963"/>
            <a:ext cx="523875" cy="8223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返回</a:t>
            </a:r>
          </a:p>
        </p:txBody>
      </p:sp>
      <p:sp>
        <p:nvSpPr>
          <p:cNvPr id="56359" name="Line 38"/>
          <p:cNvSpPr/>
          <p:nvPr/>
        </p:nvSpPr>
        <p:spPr>
          <a:xfrm flipH="1">
            <a:off x="3952875" y="1917700"/>
            <a:ext cx="673100" cy="1223963"/>
          </a:xfrm>
          <a:prstGeom prst="line">
            <a:avLst/>
          </a:prstGeom>
          <a:ln w="9525" cap="flat" cmpd="sng">
            <a:solidFill>
              <a:schemeClr val="tx1"/>
            </a:solidFill>
            <a:prstDash val="solid"/>
            <a:headEnd type="none" w="med" len="med"/>
            <a:tailEnd type="triangle" w="med" len="med"/>
          </a:ln>
        </p:spPr>
      </p:sp>
      <p:sp>
        <p:nvSpPr>
          <p:cNvPr id="56360" name="Line 39"/>
          <p:cNvSpPr/>
          <p:nvPr/>
        </p:nvSpPr>
        <p:spPr>
          <a:xfrm>
            <a:off x="6307138" y="1931988"/>
            <a:ext cx="415925" cy="1263650"/>
          </a:xfrm>
          <a:prstGeom prst="line">
            <a:avLst/>
          </a:prstGeom>
          <a:ln w="9525" cap="flat" cmpd="sng">
            <a:solidFill>
              <a:schemeClr val="tx1"/>
            </a:solidFill>
            <a:prstDash val="solid"/>
            <a:headEnd type="none" w="med" len="med"/>
            <a:tailEnd type="triangle" w="med" len="med"/>
          </a:ln>
        </p:spPr>
      </p:sp>
      <p:sp>
        <p:nvSpPr>
          <p:cNvPr id="63" name="Text Box 40"/>
          <p:cNvSpPr txBox="1"/>
          <p:nvPr/>
        </p:nvSpPr>
        <p:spPr>
          <a:xfrm>
            <a:off x="539749" y="4841875"/>
            <a:ext cx="8422821" cy="1015663"/>
          </a:xfrm>
          <a:prstGeom prst="rect">
            <a:avLst/>
          </a:prstGeom>
          <a:noFill/>
          <a:ln w="12700">
            <a:noFill/>
          </a:ln>
        </p:spPr>
        <p:txBody>
          <a:bodyPr wrap="squar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上述哪段时间</a:t>
            </a:r>
            <a:r>
              <a:rPr kumimoji="1" lang="en-US" altLang="zh-CN"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CPU</a:t>
            </a: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和外设并行工作？</a:t>
            </a:r>
            <a:endParaRPr kumimoji="1" lang="en-US" altLang="zh-CN"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程序切换（响应中断过程）由硬件完成，即执行“中断隐指令”，时间为</a:t>
            </a:r>
          </a:p>
        </p:txBody>
      </p:sp>
      <p:sp>
        <p:nvSpPr>
          <p:cNvPr id="64" name="Line 41"/>
          <p:cNvSpPr>
            <a:spLocks noChangeShapeType="1"/>
          </p:cNvSpPr>
          <p:nvPr/>
        </p:nvSpPr>
        <p:spPr bwMode="auto">
          <a:xfrm flipV="1">
            <a:off x="3163888" y="3743325"/>
            <a:ext cx="361950" cy="0"/>
          </a:xfrm>
          <a:prstGeom prst="line">
            <a:avLst/>
          </a:prstGeom>
          <a:noFill/>
          <a:ln w="57150">
            <a:solidFill>
              <a:schemeClr val="accent5">
                <a:lumMod val="10000"/>
              </a:schemeClr>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5" name="Line 42"/>
          <p:cNvSpPr>
            <a:spLocks noChangeShapeType="1"/>
          </p:cNvSpPr>
          <p:nvPr/>
        </p:nvSpPr>
        <p:spPr bwMode="auto">
          <a:xfrm flipV="1">
            <a:off x="5751513" y="3743325"/>
            <a:ext cx="361950" cy="0"/>
          </a:xfrm>
          <a:prstGeom prst="line">
            <a:avLst/>
          </a:prstGeom>
          <a:noFill/>
          <a:ln w="57150">
            <a:solidFill>
              <a:schemeClr val="accent5">
                <a:lumMod val="10000"/>
              </a:schemeClr>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6" name="Line 43"/>
          <p:cNvSpPr>
            <a:spLocks noChangeShapeType="1"/>
          </p:cNvSpPr>
          <p:nvPr/>
        </p:nvSpPr>
        <p:spPr bwMode="auto">
          <a:xfrm flipV="1">
            <a:off x="8299450" y="3798888"/>
            <a:ext cx="361950" cy="0"/>
          </a:xfrm>
          <a:prstGeom prst="line">
            <a:avLst/>
          </a:prstGeom>
          <a:noFill/>
          <a:ln w="57150">
            <a:solidFill>
              <a:schemeClr val="accent5">
                <a:lumMod val="10000"/>
              </a:schemeClr>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7" name="Line 44"/>
          <p:cNvSpPr/>
          <p:nvPr/>
        </p:nvSpPr>
        <p:spPr>
          <a:xfrm flipV="1">
            <a:off x="2316480" y="3800474"/>
            <a:ext cx="296545" cy="1118997"/>
          </a:xfrm>
          <a:prstGeom prst="line">
            <a:avLst/>
          </a:prstGeom>
          <a:ln w="19050" cap="flat" cmpd="sng">
            <a:solidFill>
              <a:srgbClr val="0000FF"/>
            </a:solidFill>
            <a:prstDash val="solid"/>
            <a:headEnd type="none" w="med" len="med"/>
            <a:tailEnd type="triangle" w="med" len="med"/>
          </a:ln>
        </p:spPr>
      </p:sp>
      <p:sp>
        <p:nvSpPr>
          <p:cNvPr id="68" name="Line 50"/>
          <p:cNvSpPr/>
          <p:nvPr/>
        </p:nvSpPr>
        <p:spPr>
          <a:xfrm flipV="1">
            <a:off x="2407920" y="3770311"/>
            <a:ext cx="2568892" cy="1155256"/>
          </a:xfrm>
          <a:prstGeom prst="line">
            <a:avLst/>
          </a:prstGeom>
          <a:ln w="19050" cap="flat" cmpd="sng">
            <a:solidFill>
              <a:srgbClr val="0000FF"/>
            </a:solidFill>
            <a:prstDash val="solid"/>
            <a:headEnd type="none" w="med" len="med"/>
            <a:tailEnd type="triangle" w="med" len="med"/>
          </a:ln>
        </p:spPr>
      </p:sp>
      <p:sp>
        <p:nvSpPr>
          <p:cNvPr id="69" name="Line 51"/>
          <p:cNvSpPr/>
          <p:nvPr/>
        </p:nvSpPr>
        <p:spPr>
          <a:xfrm flipV="1">
            <a:off x="2535936" y="3827462"/>
            <a:ext cx="5111052" cy="1098105"/>
          </a:xfrm>
          <a:prstGeom prst="line">
            <a:avLst/>
          </a:prstGeom>
          <a:ln w="19050" cap="flat" cmpd="sng">
            <a:solidFill>
              <a:srgbClr val="0000FF"/>
            </a:solidFill>
            <a:prstDash val="solid"/>
            <a:headEnd type="none" w="med" len="med"/>
            <a:tailEnd type="triangle" w="med" len="med"/>
          </a:ln>
        </p:spPr>
      </p:sp>
      <p:sp>
        <p:nvSpPr>
          <p:cNvPr id="70" name="Line 52"/>
          <p:cNvSpPr/>
          <p:nvPr/>
        </p:nvSpPr>
        <p:spPr>
          <a:xfrm flipV="1">
            <a:off x="8199121" y="3873500"/>
            <a:ext cx="292418" cy="1684020"/>
          </a:xfrm>
          <a:prstGeom prst="line">
            <a:avLst/>
          </a:prstGeom>
          <a:ln w="12700" cap="flat" cmpd="sng">
            <a:solidFill>
              <a:schemeClr val="tx1"/>
            </a:solidFill>
            <a:prstDash val="solid"/>
            <a:headEnd type="none" w="med" len="med"/>
            <a:tailEnd type="triangle" w="med" len="med"/>
          </a:ln>
        </p:spPr>
      </p:sp>
    </p:spTree>
    <p:extLst>
      <p:ext uri="{BB962C8B-B14F-4D97-AF65-F5344CB8AC3E}">
        <p14:creationId xmlns:p14="http://schemas.microsoft.com/office/powerpoint/2010/main" val="26286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blinds(horizontal)">
                                      <p:cBhvr>
                                        <p:cTn id="7" dur="500"/>
                                        <p:tgtEl>
                                          <p:spTgt spid="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blinds(horizontal)">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blinds(horizontal)">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blinds(horizontal)">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3">
                                            <p:txEl>
                                              <p:pRg st="2" end="2"/>
                                            </p:txEl>
                                          </p:spTgt>
                                        </p:tgtEl>
                                        <p:attrNameLst>
                                          <p:attrName>style.visibility</p:attrName>
                                        </p:attrNameLst>
                                      </p:cBhvr>
                                      <p:to>
                                        <p:strVal val="visible"/>
                                      </p:to>
                                    </p:set>
                                    <p:animEffect transition="in" filter="blinds(horizontal)">
                                      <p:cBhvr>
                                        <p:cTn id="27" dur="500"/>
                                        <p:tgtEl>
                                          <p:spTgt spid="6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blinds(horizontal)">
                                      <p:cBhvr>
                                        <p:cTn id="32" dur="500"/>
                                        <p:tgtEl>
                                          <p:spTgt spid="64"/>
                                        </p:tgtEl>
                                      </p:cBhvr>
                                    </p:animEffect>
                                  </p:childTnLst>
                                </p:cTn>
                              </p:par>
                              <p:par>
                                <p:cTn id="33" presetID="3" presetClass="entr" presetSubtype="1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blinds(horizontal)">
                                      <p:cBhvr>
                                        <p:cTn id="35" dur="500"/>
                                        <p:tgtEl>
                                          <p:spTgt spid="65"/>
                                        </p:tgtEl>
                                      </p:cBhvr>
                                    </p:animEffect>
                                  </p:childTnLst>
                                </p:cTn>
                              </p:par>
                              <p:par>
                                <p:cTn id="36" presetID="3" presetClass="entr" presetSubtype="10" fill="hold" nodeType="with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blinds(horizontal)">
                                      <p:cBhvr>
                                        <p:cTn id="38" dur="500"/>
                                        <p:tgtEl>
                                          <p:spTgt spid="6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blinds(horizontal)">
                                      <p:cBhvr>
                                        <p:cTn id="4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5"/>
          <p:cNvSpPr txBox="1"/>
          <p:nvPr/>
        </p:nvSpPr>
        <p:spPr>
          <a:xfrm>
            <a:off x="152400" y="790575"/>
            <a:ext cx="8812213" cy="600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、中断处理过程</a:t>
            </a:r>
          </a:p>
        </p:txBody>
      </p:sp>
      <p:sp>
        <p:nvSpPr>
          <p:cNvPr id="51203" name="Text Box 27"/>
          <p:cNvSpPr txBox="1">
            <a:spLocks noChangeArrowheads="1"/>
          </p:cNvSpPr>
          <p:nvPr/>
        </p:nvSpPr>
        <p:spPr bwMode="auto">
          <a:xfrm>
            <a:off x="0" y="1689100"/>
            <a:ext cx="4356100" cy="4900765"/>
          </a:xfrm>
          <a:prstGeom prst="rect">
            <a:avLst/>
          </a:prstGeom>
          <a:noFill/>
          <a:ln w="9525">
            <a:noFill/>
            <a:miter lim="800000"/>
          </a:ln>
        </p:spPr>
        <p:txBody>
          <a:bodyPr>
            <a:spAutoFit/>
          </a:bodyPr>
          <a:lstStyle/>
          <a:p>
            <a:pPr marL="0" marR="0" lvl="0" indent="0" algn="l" defTabSz="914400" rtl="0" eaLnBrk="1" fontAlgn="base" latinLnBrk="0" hangingPunct="1">
              <a:lnSpc>
                <a:spcPts val="29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1</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）一条指令完整执行完以后，查询是否有中断请求；</a:t>
            </a:r>
          </a:p>
          <a:p>
            <a:pPr marL="0" marR="0" lvl="0" indent="0" algn="l" defTabSz="914400" rtl="0" eaLnBrk="1" fontAlgn="base" latinLnBrk="0" hangingPunct="1">
              <a:lnSpc>
                <a:spcPts val="29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2</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）如果有中断请求，则判断是否响应该中断（优先级等）；</a:t>
            </a:r>
          </a:p>
          <a:p>
            <a:pPr marL="0" marR="0" lvl="0" indent="0" algn="l" defTabSz="914400" rtl="0" eaLnBrk="1" fontAlgn="base" latinLnBrk="0" hangingPunct="1">
              <a:lnSpc>
                <a:spcPts val="29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3</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）关中断（中断屏蔽置位）：单级中断系统中，一个中断被响应，必须该中断处理结束以后才能响应其它中断请求；多级中断系统中，允许中断嵌套，即允许高优先级中断低优先级的服务子程序；</a:t>
            </a:r>
          </a:p>
          <a:p>
            <a:pPr marL="0" marR="0" lvl="0" indent="0" algn="l" defTabSz="914400" rtl="0" eaLnBrk="1" fontAlgn="base" latinLnBrk="0" hangingPunct="1">
              <a:lnSpc>
                <a:spcPts val="29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4</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）找出中断源：确定是哪个设备的中断请求；</a:t>
            </a:r>
          </a:p>
        </p:txBody>
      </p:sp>
      <p:pic>
        <p:nvPicPr>
          <p:cNvPr id="57348" name="Picture 28"/>
          <p:cNvPicPr>
            <a:picLocks noChangeAspect="1"/>
          </p:cNvPicPr>
          <p:nvPr/>
        </p:nvPicPr>
        <p:blipFill>
          <a:blip r:embed="rId2"/>
          <a:stretch>
            <a:fillRect/>
          </a:stretch>
        </p:blipFill>
        <p:spPr>
          <a:xfrm>
            <a:off x="4464278" y="1730149"/>
            <a:ext cx="4608512" cy="3816350"/>
          </a:xfrm>
          <a:prstGeom prst="rect">
            <a:avLst/>
          </a:prstGeom>
          <a:noFill/>
          <a:ln w="9525">
            <a:noFill/>
          </a:ln>
        </p:spPr>
      </p:pic>
      <p:sp>
        <p:nvSpPr>
          <p:cNvPr id="57349" name="Rectangle 2"/>
          <p:cNvSpPr/>
          <p:nvPr/>
        </p:nvSpPr>
        <p:spPr>
          <a:xfrm>
            <a:off x="2843213" y="31750"/>
            <a:ext cx="3416300"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中断的基本概念</a:t>
            </a:r>
          </a:p>
        </p:txBody>
      </p:sp>
      <p:sp>
        <p:nvSpPr>
          <p:cNvPr id="57350"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5277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5"/>
          <p:cNvSpPr txBox="1"/>
          <p:nvPr/>
        </p:nvSpPr>
        <p:spPr>
          <a:xfrm>
            <a:off x="152400" y="790575"/>
            <a:ext cx="8812213" cy="600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、中断处理过程</a:t>
            </a:r>
          </a:p>
        </p:txBody>
      </p:sp>
      <p:sp>
        <p:nvSpPr>
          <p:cNvPr id="58371" name="Text Box 27"/>
          <p:cNvSpPr txBox="1"/>
          <p:nvPr/>
        </p:nvSpPr>
        <p:spPr>
          <a:xfrm>
            <a:off x="106363" y="1412875"/>
            <a:ext cx="4427537" cy="5247142"/>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27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5</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）保存</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PC</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：即保存返回地址，硬件实现自动推入堆栈保存；</a:t>
            </a:r>
          </a:p>
          <a:p>
            <a:pPr marL="0" marR="0" lvl="0" indent="0" algn="l" defTabSz="914400" rtl="0" eaLnBrk="1" fontAlgn="base" latinLnBrk="0" hangingPunct="1">
              <a:lnSpc>
                <a:spcPts val="27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6</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）形成中断服务子程序的入口地址：常采用向量中断法；</a:t>
            </a:r>
          </a:p>
          <a:p>
            <a:pPr marL="0" marR="0" lvl="0" indent="0" algn="l" defTabSz="914400" rtl="0" eaLnBrk="1" fontAlgn="base" latinLnBrk="0" hangingPunct="1">
              <a:lnSpc>
                <a:spcPts val="27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7</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）保存</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现场：标志寄存器、通用寄存器内容送入堆栈保存；</a:t>
            </a:r>
          </a:p>
          <a:p>
            <a:pPr marL="0" marR="0" lvl="0" indent="0" algn="l" defTabSz="914400" rtl="0" eaLnBrk="1" fontAlgn="base" latinLnBrk="0" hangingPunct="1">
              <a:lnSpc>
                <a:spcPts val="27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8</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）设备服务：</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与</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I/O</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设备之间交换一个机器字的数据；</a:t>
            </a:r>
          </a:p>
          <a:p>
            <a:pPr marL="0" marR="0" lvl="0" indent="0" algn="l" defTabSz="914400" rtl="0" eaLnBrk="1" fontAlgn="base" latinLnBrk="0" hangingPunct="1">
              <a:lnSpc>
                <a:spcPts val="27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9</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）恢复</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现场：从堆栈中把原来的状态寄存器、通用寄存器内容拿出来；</a:t>
            </a:r>
          </a:p>
          <a:p>
            <a:pPr marL="0" marR="0" lvl="0" indent="0" algn="l" defTabSz="914400" rtl="0" eaLnBrk="1" fontAlgn="base" latinLnBrk="0" hangingPunct="1">
              <a:lnSpc>
                <a:spcPts val="27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10</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）开中断：本次中断请求处理完成，允许响应其它中断请求；</a:t>
            </a:r>
          </a:p>
          <a:p>
            <a:pPr marL="0" marR="0" lvl="0" indent="0" algn="l" defTabSz="914400" rtl="0" eaLnBrk="1" fontAlgn="base" latinLnBrk="0" hangingPunct="1">
              <a:lnSpc>
                <a:spcPts val="27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11</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）中断返回：从堆栈中把返回地址拿出来，送</a:t>
            </a:r>
            <a:r>
              <a:rPr kumimoji="1"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PC</a:t>
            </a:r>
            <a:r>
              <a:rPr kumimoji="1"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p>
        </p:txBody>
      </p:sp>
      <p:pic>
        <p:nvPicPr>
          <p:cNvPr id="58372" name="Picture 28"/>
          <p:cNvPicPr>
            <a:picLocks noChangeAspect="1"/>
          </p:cNvPicPr>
          <p:nvPr/>
        </p:nvPicPr>
        <p:blipFill>
          <a:blip r:embed="rId2"/>
          <a:stretch>
            <a:fillRect/>
          </a:stretch>
        </p:blipFill>
        <p:spPr>
          <a:xfrm>
            <a:off x="4427538" y="1844675"/>
            <a:ext cx="4608512" cy="3816350"/>
          </a:xfrm>
          <a:prstGeom prst="rect">
            <a:avLst/>
          </a:prstGeom>
          <a:noFill/>
          <a:ln w="9525">
            <a:noFill/>
          </a:ln>
        </p:spPr>
      </p:pic>
      <p:sp>
        <p:nvSpPr>
          <p:cNvPr id="58373" name="Rectangle 2"/>
          <p:cNvSpPr/>
          <p:nvPr/>
        </p:nvSpPr>
        <p:spPr>
          <a:xfrm>
            <a:off x="2843213" y="31750"/>
            <a:ext cx="3416300"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中断的基本概念</a:t>
            </a:r>
          </a:p>
        </p:txBody>
      </p:sp>
      <p:sp>
        <p:nvSpPr>
          <p:cNvPr id="5837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94130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6" name="Text Box 6"/>
          <p:cNvSpPr txBox="1">
            <a:spLocks noChangeArrowheads="1"/>
          </p:cNvSpPr>
          <p:nvPr/>
        </p:nvSpPr>
        <p:spPr bwMode="auto">
          <a:xfrm>
            <a:off x="5364163" y="1412875"/>
            <a:ext cx="3384550" cy="5028565"/>
          </a:xfrm>
          <a:prstGeom prst="rect">
            <a:avLst/>
          </a:prstGeom>
          <a:noFill/>
          <a:ln w="9525">
            <a:noFill/>
            <a:prstDash val="sysDot"/>
            <a:miter lim="800000"/>
          </a:ln>
          <a:effectLst/>
        </p:spPr>
        <p:txBody>
          <a:bodyPr>
            <a:spAutoFit/>
          </a:bodyPr>
          <a:lstStyle/>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中断服务子程序结构：</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DI	</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；关中断</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PUSH  AX</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PUSH  DX</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；保护现场</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；设备服务</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POP	DX</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POP	AX</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；恢复现场</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EI	</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；开中断</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RETI	</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；中断返回</a:t>
            </a:r>
          </a:p>
        </p:txBody>
      </p:sp>
      <p:sp>
        <p:nvSpPr>
          <p:cNvPr id="61447" name="Text Box 7"/>
          <p:cNvSpPr txBox="1">
            <a:spLocks noChangeArrowheads="1"/>
          </p:cNvSpPr>
          <p:nvPr/>
        </p:nvSpPr>
        <p:spPr bwMode="auto">
          <a:xfrm>
            <a:off x="323850" y="1438275"/>
            <a:ext cx="4494530" cy="3681730"/>
          </a:xfrm>
          <a:prstGeom prst="rect">
            <a:avLst/>
          </a:prstGeom>
          <a:noFill/>
          <a:ln w="9525">
            <a:noFill/>
            <a:prstDash val="sysDot"/>
            <a:miter lim="800000"/>
          </a:ln>
          <a:effectLst/>
        </p:spPr>
        <p:txBody>
          <a:bodyPr wrap="none">
            <a:spAutoFit/>
          </a:bodyPr>
          <a:lstStyle/>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主程序结构：</a:t>
            </a:r>
          </a:p>
          <a:p>
            <a:pPr marL="0" marR="0" lvl="0" indent="0" algn="l" defTabSz="914400" rtl="0" eaLnBrk="1" fontAlgn="base" latinLnBrk="0" hangingPunct="1">
              <a:lnSpc>
                <a:spcPts val="35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MOV IE</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XX</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；中断允许设置</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MOV IP</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XX </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；中断优先级设置</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EI	</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；开中断</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；随机中断</a:t>
            </a:r>
          </a:p>
        </p:txBody>
      </p:sp>
      <p:sp>
        <p:nvSpPr>
          <p:cNvPr id="59396" name="Text Box 8"/>
          <p:cNvSpPr txBox="1"/>
          <p:nvPr/>
        </p:nvSpPr>
        <p:spPr>
          <a:xfrm>
            <a:off x="152400" y="812800"/>
            <a:ext cx="8812213" cy="600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、中断处理过程</a:t>
            </a:r>
          </a:p>
        </p:txBody>
      </p:sp>
      <p:sp>
        <p:nvSpPr>
          <p:cNvPr id="59397" name="Rectangle 2"/>
          <p:cNvSpPr/>
          <p:nvPr/>
        </p:nvSpPr>
        <p:spPr>
          <a:xfrm>
            <a:off x="2843213" y="31750"/>
            <a:ext cx="3416300"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中断的基本概念</a:t>
            </a:r>
          </a:p>
        </p:txBody>
      </p:sp>
      <p:sp>
        <p:nvSpPr>
          <p:cNvPr id="5939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68045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979613" y="31750"/>
            <a:ext cx="5262563" cy="646113"/>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程序中断方式的基本接口</a:t>
            </a:r>
          </a:p>
        </p:txBody>
      </p:sp>
      <p:sp>
        <p:nvSpPr>
          <p:cNvPr id="64517" name="Text Box 5"/>
          <p:cNvSpPr txBox="1">
            <a:spLocks noChangeArrowheads="1"/>
          </p:cNvSpPr>
          <p:nvPr/>
        </p:nvSpPr>
        <p:spPr bwMode="auto">
          <a:xfrm>
            <a:off x="0" y="4292600"/>
            <a:ext cx="8964613" cy="2477601"/>
          </a:xfrm>
          <a:prstGeom prst="rect">
            <a:avLst/>
          </a:prstGeom>
          <a:noFill/>
          <a:ln w="9525">
            <a:noFill/>
            <a:miter lim="800000"/>
          </a:ln>
          <a:effectLst/>
        </p:spPr>
        <p:txBody>
          <a:bodyPr>
            <a:spAutoFit/>
          </a:bodyPr>
          <a:lstStyle/>
          <a:p>
            <a:pPr marL="0" marR="0" lvl="0" indent="0" algn="l" defTabSz="914400" rtl="0" eaLnBrk="1" fontAlgn="base" latinLnBrk="0" hangingPunct="1">
              <a:lnSpc>
                <a:spcPts val="31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1</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）启动外设</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S</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、置忙标志</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BS=1</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、准备就绪标志</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RD=0</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p>
          <a:p>
            <a:pPr marL="0" marR="0" lvl="0" indent="0" algn="l" defTabSz="914400" rtl="0" eaLnBrk="1" fontAlgn="base" latinLnBrk="0" hangingPunct="1">
              <a:lnSpc>
                <a:spcPts val="31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2</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）通过</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BS</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标志启动外设，外设开始准备数据；</a:t>
            </a:r>
          </a:p>
          <a:p>
            <a:pPr marL="0" marR="0" lvl="0" indent="0" algn="l" defTabSz="914400" rtl="0" eaLnBrk="1" fontAlgn="base" latinLnBrk="0" hangingPunct="1">
              <a:lnSpc>
                <a:spcPts val="31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4</a:t>
            </a: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数据准备好后，从外设送到数据缓冲寄存器，同时置准备就绪标志</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RD=1</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p>
          <a:p>
            <a:pPr marL="0" marR="0" lvl="0" indent="0" algn="l" defTabSz="914400" rtl="0" eaLnBrk="1" fontAlgn="base" latinLnBrk="0" hangingPunct="1">
              <a:lnSpc>
                <a:spcPts val="31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400" b="1" dirty="0">
                <a:solidFill>
                  <a:srgbClr val="000000"/>
                </a:solidFill>
                <a:latin typeface="Arial"/>
                <a:ea typeface="宋体" panose="02010600030101010101" pitchFamily="2" charset="-122"/>
              </a:rPr>
              <a:t>5</a:t>
            </a: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RD=1</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且</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EI=1</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，允许中断，形成中断请求</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IR=1</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，向</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申请。</a:t>
            </a:r>
          </a:p>
          <a:p>
            <a:pPr marL="0" marR="0" lvl="0" indent="0" algn="l" defTabSz="914400" rtl="0" eaLnBrk="1" fontAlgn="base" latinLnBrk="0" hangingPunct="1">
              <a:lnSpc>
                <a:spcPts val="31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6</a:t>
            </a: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公操作期间检测到中断请求，进入中断周期。</a:t>
            </a:r>
          </a:p>
        </p:txBody>
      </p:sp>
      <p:sp>
        <p:nvSpPr>
          <p:cNvPr id="60421"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0161" y="948973"/>
            <a:ext cx="6048654" cy="331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60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slide(fromRight)">
                                      <p:cBhvr>
                                        <p:cTn id="7" dur="500"/>
                                        <p:tgtEl>
                                          <p:spTgt spid="64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Text Box 3"/>
          <p:cNvSpPr txBox="1">
            <a:spLocks noChangeArrowheads="1"/>
          </p:cNvSpPr>
          <p:nvPr/>
        </p:nvSpPr>
        <p:spPr bwMode="auto">
          <a:xfrm>
            <a:off x="6011863" y="1484313"/>
            <a:ext cx="3060700" cy="4535281"/>
          </a:xfrm>
          <a:prstGeom prst="rect">
            <a:avLst/>
          </a:prstGeom>
          <a:noFill/>
          <a:ln w="9525">
            <a:noFill/>
            <a:miter lim="800000"/>
          </a:ln>
          <a:effectLst/>
        </p:spPr>
        <p:txBody>
          <a:bodyPr>
            <a:spAutoFit/>
          </a:bodyPr>
          <a:lstStyle/>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9</a:t>
            </a: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接收到中断向量，按一定的规则形成中断服务子程序的入口地址，改变</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PC</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、从而转到中断服务子程序执行。</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10</a:t>
            </a: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中断处理结束，</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输出</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复位信号使</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BS=0</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RD=0</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，一次中断操作过程结束。</a:t>
            </a:r>
          </a:p>
        </p:txBody>
      </p:sp>
      <p:sp>
        <p:nvSpPr>
          <p:cNvPr id="5" name="Rectangle 2"/>
          <p:cNvSpPr>
            <a:spLocks noChangeArrowheads="1"/>
          </p:cNvSpPr>
          <p:nvPr/>
        </p:nvSpPr>
        <p:spPr bwMode="auto">
          <a:xfrm>
            <a:off x="1979613" y="31750"/>
            <a:ext cx="5262563" cy="646113"/>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程序中断方式的基本接口</a:t>
            </a:r>
          </a:p>
        </p:txBody>
      </p:sp>
      <p:sp>
        <p:nvSpPr>
          <p:cNvPr id="8" name="Text Box 5"/>
          <p:cNvSpPr txBox="1"/>
          <p:nvPr/>
        </p:nvSpPr>
        <p:spPr>
          <a:xfrm>
            <a:off x="0" y="4292600"/>
            <a:ext cx="5795963" cy="2518703"/>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32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00"/>
                </a:solidFill>
                <a:effectLst/>
                <a:uLnTx/>
                <a:uFillTx/>
                <a:latin typeface="Arial"/>
                <a:ea typeface="宋体"/>
                <a:cs typeface="+mn-cs"/>
              </a:rPr>
              <a:t>（</a:t>
            </a:r>
            <a:r>
              <a:rPr kumimoji="1" lang="en-US" altLang="zh-CN" sz="2400" b="1" i="0" u="none" strike="noStrike" kern="1200" cap="none" spc="0" normalizeH="0" baseline="0" noProof="0" dirty="0" smtClean="0">
                <a:ln>
                  <a:noFill/>
                </a:ln>
                <a:solidFill>
                  <a:srgbClr val="000000"/>
                </a:solidFill>
                <a:effectLst/>
                <a:uLnTx/>
                <a:uFillTx/>
                <a:latin typeface="Arial"/>
                <a:ea typeface="宋体"/>
                <a:cs typeface="+mn-cs"/>
              </a:rPr>
              <a:t>7</a:t>
            </a:r>
            <a:r>
              <a:rPr kumimoji="1" lang="zh-CN" altLang="en-US" sz="2400" b="1" i="0" u="none" strike="noStrike" kern="1200" cap="none" spc="0" normalizeH="0" baseline="0" noProof="0" dirty="0" smtClean="0">
                <a:ln>
                  <a:noFill/>
                </a:ln>
                <a:solidFill>
                  <a:srgbClr val="000000"/>
                </a:solidFill>
                <a:effectLst/>
                <a:uLnTx/>
                <a:uFillTx/>
                <a:latin typeface="Arial"/>
                <a:ea typeface="宋体"/>
                <a:cs typeface="+mn-cs"/>
              </a:rPr>
              <a:t>）</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中断周期：</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IR=1</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且</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IM=0</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，则响应中断，中断响应信号</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INTA</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输出到接口的</a:t>
            </a:r>
            <a:r>
              <a:rPr kumimoji="1" lang="zh-CN" altLang="en-US" sz="2400" b="1" i="0" u="none" strike="noStrike" kern="1200" cap="none" spc="0" normalizeH="0" baseline="0" noProof="0" dirty="0">
                <a:ln>
                  <a:noFill/>
                </a:ln>
                <a:solidFill>
                  <a:srgbClr val="0000FF"/>
                </a:solidFill>
                <a:effectLst/>
                <a:uLnTx/>
                <a:uFillTx/>
                <a:latin typeface="Arial"/>
                <a:ea typeface="宋体"/>
                <a:cs typeface="+mn-cs"/>
              </a:rPr>
              <a:t>中断向量逻辑</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a:t>
            </a:r>
          </a:p>
          <a:p>
            <a:pPr marL="0" marR="0" lvl="0" indent="0" algn="l" defTabSz="914400" rtl="0" eaLnBrk="1" fontAlgn="base" latinLnBrk="0" hangingPunct="1">
              <a:lnSpc>
                <a:spcPts val="32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00"/>
                </a:solidFill>
                <a:effectLst/>
                <a:uLnTx/>
                <a:uFillTx/>
                <a:latin typeface="Arial"/>
                <a:ea typeface="宋体"/>
                <a:cs typeface="+mn-cs"/>
              </a:rPr>
              <a:t>（</a:t>
            </a:r>
            <a:r>
              <a:rPr kumimoji="1" lang="en-US" altLang="zh-CN" sz="2400" b="1" i="0" u="none" strike="noStrike" kern="1200" cap="none" spc="0" normalizeH="0" baseline="0" noProof="0" dirty="0" smtClean="0">
                <a:ln>
                  <a:noFill/>
                </a:ln>
                <a:solidFill>
                  <a:srgbClr val="000000"/>
                </a:solidFill>
                <a:effectLst/>
                <a:uLnTx/>
                <a:uFillTx/>
                <a:latin typeface="Arial"/>
                <a:ea typeface="宋体"/>
                <a:cs typeface="+mn-cs"/>
              </a:rPr>
              <a:t>8</a:t>
            </a:r>
            <a:r>
              <a:rPr kumimoji="1" lang="zh-CN" altLang="en-US" sz="2400" b="1" i="0" u="none" strike="noStrike" kern="1200" cap="none" spc="0" normalizeH="0" baseline="0" noProof="0" dirty="0" smtClean="0">
                <a:ln>
                  <a:noFill/>
                </a:ln>
                <a:solidFill>
                  <a:srgbClr val="000000"/>
                </a:solidFill>
                <a:effectLst/>
                <a:uLnTx/>
                <a:uFillTx/>
                <a:latin typeface="Arial"/>
                <a:ea typeface="宋体"/>
                <a:cs typeface="+mn-cs"/>
              </a:rPr>
              <a:t>）</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中断向量逻辑根据设备号，形成该设备唯一的中断向量，经过</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DBUS</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到</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内部寄存器。</a:t>
            </a:r>
          </a:p>
        </p:txBody>
      </p:sp>
      <p:sp>
        <p:nvSpPr>
          <p:cNvPr id="61446"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88013"/>
            <a:ext cx="6048654" cy="331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579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03779"/>
                                        </p:tgtEl>
                                        <p:attrNameLst>
                                          <p:attrName>style.visibility</p:attrName>
                                        </p:attrNameLst>
                                      </p:cBhvr>
                                      <p:to>
                                        <p:strVal val="visible"/>
                                      </p:to>
                                    </p:set>
                                    <p:animEffect transition="in" filter="slide(fromRight)">
                                      <p:cBhvr>
                                        <p:cTn id="7" dur="500"/>
                                        <p:tgtEl>
                                          <p:spTgt spid="203779"/>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lide(from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ldLvl="0" animBg="1"/>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p:nvPr/>
        </p:nvSpPr>
        <p:spPr>
          <a:xfrm>
            <a:off x="2465388" y="31750"/>
            <a:ext cx="4338637"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单级中断和多级中断</a:t>
            </a:r>
          </a:p>
        </p:txBody>
      </p:sp>
      <p:sp>
        <p:nvSpPr>
          <p:cNvPr id="62467" name="Text Box 7"/>
          <p:cNvSpPr txBox="1"/>
          <p:nvPr/>
        </p:nvSpPr>
        <p:spPr>
          <a:xfrm>
            <a:off x="44450" y="788988"/>
            <a:ext cx="8991600" cy="3140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、单级中断的概念</a:t>
            </a:r>
          </a:p>
          <a:p>
            <a:pPr marL="0" marR="0" lvl="0" indent="0" algn="l" defTabSz="914400" rtl="0" eaLnBrk="1" fontAlgn="base" latinLnBrk="0" hangingPunct="1">
              <a:lnSpc>
                <a:spcPts val="40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单</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级中断系统中，所有中断源都属于同一级。</a:t>
            </a:r>
          </a:p>
          <a:p>
            <a:pPr marL="0" marR="0" lvl="0" indent="0" algn="l" defTabSz="914400" rtl="0" eaLnBrk="1" fontAlgn="base" latinLnBrk="0" hangingPunct="1">
              <a:lnSpc>
                <a:spcPts val="40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当</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响应某个中断请求、执行该中断源的服务子程序时，不允许其它中断源再打断该中断服务子程序。</a:t>
            </a:r>
          </a:p>
          <a:p>
            <a:pPr marL="0" marR="0" lvl="0" indent="0" algn="l" defTabSz="914400" rtl="0" eaLnBrk="1" fontAlgn="base" latinLnBrk="0" hangingPunct="1">
              <a:lnSpc>
                <a:spcPts val="40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多</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个中断源发出中断请求</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IR</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发出中断响应信号</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INTA</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，采用链式查询方式沿“菊花链”寻找中断源。</a:t>
            </a:r>
          </a:p>
        </p:txBody>
      </p:sp>
      <p:pic>
        <p:nvPicPr>
          <p:cNvPr id="62468" name="Picture 9"/>
          <p:cNvPicPr>
            <a:picLocks noChangeAspect="1"/>
          </p:cNvPicPr>
          <p:nvPr/>
        </p:nvPicPr>
        <p:blipFill>
          <a:blip r:embed="rId2"/>
          <a:stretch>
            <a:fillRect/>
          </a:stretch>
        </p:blipFill>
        <p:spPr>
          <a:xfrm>
            <a:off x="1262063" y="3949700"/>
            <a:ext cx="6838950" cy="2792413"/>
          </a:xfrm>
          <a:prstGeom prst="rect">
            <a:avLst/>
          </a:prstGeom>
          <a:noFill/>
          <a:ln w="9525">
            <a:noFill/>
          </a:ln>
        </p:spPr>
      </p:pic>
      <p:sp>
        <p:nvSpPr>
          <p:cNvPr id="6246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44722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p:nvPr/>
        </p:nvSpPr>
        <p:spPr>
          <a:xfrm>
            <a:off x="44450" y="788988"/>
            <a:ext cx="8991600" cy="3140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、多级中断的概念</a:t>
            </a:r>
          </a:p>
          <a:p>
            <a:pPr marL="0" marR="0" lvl="0" indent="0" algn="l" defTabSz="914400" rtl="0" eaLnBrk="1" fontAlgn="base" latinLnBrk="0" hangingPunct="1">
              <a:lnSpc>
                <a:spcPts val="40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计算机系统</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中的中断源，根据各中断源事件的轻重缓急程度不同而分成若干级别，每一中断级别分配一个优先权。</a:t>
            </a:r>
          </a:p>
          <a:p>
            <a:pPr marL="0" marR="0" lvl="0" indent="0" algn="l" defTabSz="914400" rtl="0" eaLnBrk="1" fontAlgn="base" latinLnBrk="0" hangingPunct="1">
              <a:lnSpc>
                <a:spcPts val="40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优先权</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高的中断级可以打断优先权低的中断服务子程序，以程序嵌套方式进行工作。</a:t>
            </a:r>
          </a:p>
        </p:txBody>
      </p:sp>
      <p:grpSp>
        <p:nvGrpSpPr>
          <p:cNvPr id="63491" name="Group 23"/>
          <p:cNvGrpSpPr/>
          <p:nvPr/>
        </p:nvGrpSpPr>
        <p:grpSpPr>
          <a:xfrm>
            <a:off x="85725" y="4510088"/>
            <a:ext cx="3575050" cy="1420812"/>
            <a:chOff x="-68" y="2886"/>
            <a:chExt cx="2252" cy="895"/>
          </a:xfrm>
        </p:grpSpPr>
        <p:sp>
          <p:nvSpPr>
            <p:cNvPr id="63495" name="Line 6"/>
            <p:cNvSpPr/>
            <p:nvPr/>
          </p:nvSpPr>
          <p:spPr>
            <a:xfrm>
              <a:off x="239" y="3121"/>
              <a:ext cx="0" cy="304"/>
            </a:xfrm>
            <a:prstGeom prst="line">
              <a:avLst/>
            </a:prstGeom>
            <a:ln w="25400" cap="flat" cmpd="sng">
              <a:solidFill>
                <a:schemeClr val="tx1"/>
              </a:solidFill>
              <a:prstDash val="solid"/>
              <a:headEnd type="none" w="med" len="med"/>
              <a:tailEnd type="triangle" w="med" len="med"/>
            </a:ln>
          </p:spPr>
        </p:sp>
        <p:sp>
          <p:nvSpPr>
            <p:cNvPr id="63496" name="Line 7"/>
            <p:cNvSpPr/>
            <p:nvPr/>
          </p:nvSpPr>
          <p:spPr>
            <a:xfrm>
              <a:off x="239" y="3476"/>
              <a:ext cx="0" cy="304"/>
            </a:xfrm>
            <a:prstGeom prst="line">
              <a:avLst/>
            </a:prstGeom>
            <a:ln w="25400" cap="flat" cmpd="sng">
              <a:solidFill>
                <a:schemeClr val="tx1"/>
              </a:solidFill>
              <a:prstDash val="solid"/>
              <a:headEnd type="none" w="med" len="med"/>
              <a:tailEnd type="triangle" w="med" len="med"/>
            </a:ln>
          </p:spPr>
        </p:sp>
        <p:sp>
          <p:nvSpPr>
            <p:cNvPr id="63497" name="Line 8"/>
            <p:cNvSpPr/>
            <p:nvPr/>
          </p:nvSpPr>
          <p:spPr>
            <a:xfrm>
              <a:off x="797" y="3121"/>
              <a:ext cx="0" cy="304"/>
            </a:xfrm>
            <a:prstGeom prst="line">
              <a:avLst/>
            </a:prstGeom>
            <a:ln w="25400" cap="flat" cmpd="sng">
              <a:solidFill>
                <a:srgbClr val="FFCC00"/>
              </a:solidFill>
              <a:prstDash val="solid"/>
              <a:headEnd type="none" w="med" len="med"/>
              <a:tailEnd type="triangle" w="med" len="med"/>
            </a:ln>
          </p:spPr>
        </p:sp>
        <p:sp>
          <p:nvSpPr>
            <p:cNvPr id="63498" name="Line 9"/>
            <p:cNvSpPr/>
            <p:nvPr/>
          </p:nvSpPr>
          <p:spPr>
            <a:xfrm>
              <a:off x="797" y="3476"/>
              <a:ext cx="0" cy="304"/>
            </a:xfrm>
            <a:prstGeom prst="line">
              <a:avLst/>
            </a:prstGeom>
            <a:ln w="25400" cap="flat" cmpd="sng">
              <a:solidFill>
                <a:srgbClr val="FFCC00"/>
              </a:solidFill>
              <a:prstDash val="solid"/>
              <a:headEnd type="none" w="med" len="med"/>
              <a:tailEnd type="triangle" w="med" len="med"/>
            </a:ln>
          </p:spPr>
        </p:sp>
        <p:sp>
          <p:nvSpPr>
            <p:cNvPr id="63499" name="Line 10"/>
            <p:cNvSpPr/>
            <p:nvPr/>
          </p:nvSpPr>
          <p:spPr>
            <a:xfrm>
              <a:off x="1355" y="3121"/>
              <a:ext cx="0" cy="304"/>
            </a:xfrm>
            <a:prstGeom prst="line">
              <a:avLst/>
            </a:prstGeom>
            <a:ln w="25400" cap="flat" cmpd="sng">
              <a:solidFill>
                <a:srgbClr val="FF0000"/>
              </a:solidFill>
              <a:prstDash val="solid"/>
              <a:headEnd type="none" w="med" len="med"/>
              <a:tailEnd type="triangle" w="med" len="med"/>
            </a:ln>
          </p:spPr>
        </p:sp>
        <p:sp>
          <p:nvSpPr>
            <p:cNvPr id="63500" name="Line 11"/>
            <p:cNvSpPr/>
            <p:nvPr/>
          </p:nvSpPr>
          <p:spPr>
            <a:xfrm>
              <a:off x="1355" y="3476"/>
              <a:ext cx="0" cy="304"/>
            </a:xfrm>
            <a:prstGeom prst="line">
              <a:avLst/>
            </a:prstGeom>
            <a:ln w="25400" cap="flat" cmpd="sng">
              <a:solidFill>
                <a:srgbClr val="FF0000"/>
              </a:solidFill>
              <a:prstDash val="solid"/>
              <a:headEnd type="none" w="med" len="med"/>
              <a:tailEnd type="triangle" w="med" len="med"/>
            </a:ln>
          </p:spPr>
        </p:sp>
        <p:sp>
          <p:nvSpPr>
            <p:cNvPr id="63501" name="Line 12"/>
            <p:cNvSpPr/>
            <p:nvPr/>
          </p:nvSpPr>
          <p:spPr>
            <a:xfrm>
              <a:off x="1913" y="3121"/>
              <a:ext cx="0" cy="660"/>
            </a:xfrm>
            <a:prstGeom prst="line">
              <a:avLst/>
            </a:prstGeom>
            <a:ln w="25400" cap="flat" cmpd="sng">
              <a:solidFill>
                <a:srgbClr val="00FF00"/>
              </a:solidFill>
              <a:prstDash val="solid"/>
              <a:headEnd type="none" w="med" len="med"/>
              <a:tailEnd type="triangle" w="med" len="med"/>
            </a:ln>
          </p:spPr>
        </p:sp>
        <p:sp>
          <p:nvSpPr>
            <p:cNvPr id="63502" name="Line 13"/>
            <p:cNvSpPr/>
            <p:nvPr/>
          </p:nvSpPr>
          <p:spPr>
            <a:xfrm flipV="1">
              <a:off x="239" y="3121"/>
              <a:ext cx="567" cy="279"/>
            </a:xfrm>
            <a:prstGeom prst="line">
              <a:avLst/>
            </a:prstGeom>
            <a:ln w="25400" cap="flat" cmpd="sng">
              <a:solidFill>
                <a:schemeClr val="tx1"/>
              </a:solidFill>
              <a:prstDash val="dash"/>
              <a:headEnd type="none" w="med" len="med"/>
              <a:tailEnd type="triangle" w="med" len="med"/>
            </a:ln>
          </p:spPr>
        </p:sp>
        <p:sp>
          <p:nvSpPr>
            <p:cNvPr id="63503" name="Line 14"/>
            <p:cNvSpPr/>
            <p:nvPr/>
          </p:nvSpPr>
          <p:spPr>
            <a:xfrm flipV="1">
              <a:off x="806" y="3121"/>
              <a:ext cx="565" cy="279"/>
            </a:xfrm>
            <a:prstGeom prst="line">
              <a:avLst/>
            </a:prstGeom>
            <a:ln w="25400" cap="flat" cmpd="sng">
              <a:solidFill>
                <a:schemeClr val="tx1"/>
              </a:solidFill>
              <a:prstDash val="dash"/>
              <a:headEnd type="none" w="med" len="med"/>
              <a:tailEnd type="triangle" w="med" len="med"/>
            </a:ln>
          </p:spPr>
        </p:sp>
        <p:sp>
          <p:nvSpPr>
            <p:cNvPr id="63504" name="Line 15"/>
            <p:cNvSpPr/>
            <p:nvPr/>
          </p:nvSpPr>
          <p:spPr>
            <a:xfrm flipV="1">
              <a:off x="1372" y="3121"/>
              <a:ext cx="566" cy="279"/>
            </a:xfrm>
            <a:prstGeom prst="line">
              <a:avLst/>
            </a:prstGeom>
            <a:ln w="25400" cap="flat" cmpd="sng">
              <a:solidFill>
                <a:schemeClr val="tx1"/>
              </a:solidFill>
              <a:prstDash val="dash"/>
              <a:headEnd type="none" w="med" len="med"/>
              <a:tailEnd type="triangle" w="med" len="med"/>
            </a:ln>
          </p:spPr>
        </p:sp>
        <p:sp>
          <p:nvSpPr>
            <p:cNvPr id="63505" name="Line 16"/>
            <p:cNvSpPr/>
            <p:nvPr/>
          </p:nvSpPr>
          <p:spPr>
            <a:xfrm flipH="1" flipV="1">
              <a:off x="1347" y="3476"/>
              <a:ext cx="542" cy="305"/>
            </a:xfrm>
            <a:prstGeom prst="line">
              <a:avLst/>
            </a:prstGeom>
            <a:ln w="25400" cap="flat" cmpd="sng">
              <a:solidFill>
                <a:schemeClr val="tx1"/>
              </a:solidFill>
              <a:prstDash val="dash"/>
              <a:headEnd type="none" w="med" len="med"/>
              <a:tailEnd type="triangle" w="med" len="med"/>
            </a:ln>
          </p:spPr>
        </p:sp>
        <p:sp>
          <p:nvSpPr>
            <p:cNvPr id="63506" name="Line 17"/>
            <p:cNvSpPr/>
            <p:nvPr/>
          </p:nvSpPr>
          <p:spPr>
            <a:xfrm flipH="1" flipV="1">
              <a:off x="806" y="3476"/>
              <a:ext cx="541" cy="305"/>
            </a:xfrm>
            <a:prstGeom prst="line">
              <a:avLst/>
            </a:prstGeom>
            <a:ln w="25400" cap="flat" cmpd="sng">
              <a:solidFill>
                <a:schemeClr val="tx1"/>
              </a:solidFill>
              <a:prstDash val="dash"/>
              <a:headEnd type="none" w="med" len="med"/>
              <a:tailEnd type="triangle" w="med" len="med"/>
            </a:ln>
          </p:spPr>
        </p:sp>
        <p:sp>
          <p:nvSpPr>
            <p:cNvPr id="63507" name="Line 18"/>
            <p:cNvSpPr/>
            <p:nvPr/>
          </p:nvSpPr>
          <p:spPr>
            <a:xfrm flipH="1" flipV="1">
              <a:off x="239" y="3476"/>
              <a:ext cx="542" cy="305"/>
            </a:xfrm>
            <a:prstGeom prst="line">
              <a:avLst/>
            </a:prstGeom>
            <a:ln w="25400" cap="flat" cmpd="sng">
              <a:solidFill>
                <a:schemeClr val="tx1"/>
              </a:solidFill>
              <a:prstDash val="dash"/>
              <a:headEnd type="none" w="med" len="med"/>
              <a:tailEnd type="triangle" w="med" len="med"/>
            </a:ln>
          </p:spPr>
        </p:sp>
        <p:sp>
          <p:nvSpPr>
            <p:cNvPr id="63508" name="Text Box 19"/>
            <p:cNvSpPr txBox="1"/>
            <p:nvPr/>
          </p:nvSpPr>
          <p:spPr>
            <a:xfrm>
              <a:off x="-68" y="2886"/>
              <a:ext cx="2252" cy="291"/>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主程序  </a:t>
              </a:r>
              <a:r>
                <a:rPr kumimoji="1" lang="en-US" altLang="zh-CN" sz="2400" b="1" i="0" u="none" strike="noStrike" kern="1200" cap="none" spc="0" normalizeH="0" baseline="0" noProof="0" dirty="0" smtClean="0">
                  <a:ln>
                    <a:noFill/>
                  </a:ln>
                  <a:solidFill>
                    <a:srgbClr val="000000"/>
                  </a:solidFill>
                  <a:effectLst/>
                  <a:uLnTx/>
                  <a:uFillTx/>
                  <a:latin typeface="Arial"/>
                  <a:ea typeface="宋体"/>
                  <a:cs typeface="+mn-cs"/>
                </a:rPr>
                <a:t>0</a:t>
              </a:r>
              <a:r>
                <a:rPr kumimoji="1" lang="zh-CN" altLang="en-US" sz="2400" b="1" i="0" u="none" strike="noStrike" kern="1200" cap="none" spc="0" normalizeH="0" baseline="0" noProof="0" dirty="0" smtClean="0">
                  <a:ln>
                    <a:noFill/>
                  </a:ln>
                  <a:solidFill>
                    <a:srgbClr val="000000"/>
                  </a:solidFill>
                  <a:effectLst/>
                  <a:uLnTx/>
                  <a:uFillTx/>
                  <a:latin typeface="Arial"/>
                  <a:ea typeface="宋体"/>
                  <a:cs typeface="+mn-cs"/>
                </a:rPr>
                <a:t>级     </a:t>
              </a:r>
              <a:r>
                <a:rPr kumimoji="1" lang="en-US" altLang="zh-CN" sz="2400" b="1" i="0" u="none" strike="noStrike" kern="1200" cap="none" spc="0" normalizeH="0" baseline="0" noProof="0" dirty="0" smtClean="0">
                  <a:ln>
                    <a:noFill/>
                  </a:ln>
                  <a:solidFill>
                    <a:srgbClr val="000000"/>
                  </a:solidFill>
                  <a:effectLst/>
                  <a:uLnTx/>
                  <a:uFillTx/>
                  <a:latin typeface="Arial"/>
                  <a:ea typeface="宋体"/>
                  <a:cs typeface="+mn-cs"/>
                </a:rPr>
                <a:t>1</a:t>
              </a:r>
              <a:r>
                <a:rPr kumimoji="1" lang="zh-CN" altLang="en-US" sz="2400" b="1" i="0" u="none" strike="noStrike" kern="1200" cap="none" spc="0" normalizeH="0" baseline="0" noProof="0" dirty="0" smtClean="0">
                  <a:ln>
                    <a:noFill/>
                  </a:ln>
                  <a:solidFill>
                    <a:srgbClr val="000000"/>
                  </a:solidFill>
                  <a:effectLst/>
                  <a:uLnTx/>
                  <a:uFillTx/>
                  <a:latin typeface="Arial"/>
                  <a:ea typeface="宋体"/>
                  <a:cs typeface="+mn-cs"/>
                </a:rPr>
                <a:t>级     </a:t>
              </a:r>
              <a:r>
                <a:rPr kumimoji="1" lang="en-US" altLang="zh-CN" sz="2400" b="1" i="0" u="none" strike="noStrike" kern="1200" cap="none" spc="0" normalizeH="0" baseline="0" noProof="0" dirty="0" smtClean="0">
                  <a:ln>
                    <a:noFill/>
                  </a:ln>
                  <a:solidFill>
                    <a:srgbClr val="000000"/>
                  </a:solidFill>
                  <a:effectLst/>
                  <a:uLnTx/>
                  <a:uFillTx/>
                  <a:latin typeface="Arial"/>
                  <a:ea typeface="宋体"/>
                  <a:cs typeface="+mn-cs"/>
                </a:rPr>
                <a:t>2</a:t>
              </a:r>
              <a:r>
                <a:rPr kumimoji="1" lang="zh-CN" altLang="en-US" sz="2400" b="1" i="0" u="none" strike="noStrike" kern="1200" cap="none" spc="0" normalizeH="0" baseline="0" noProof="0" dirty="0" smtClean="0">
                  <a:ln>
                    <a:noFill/>
                  </a:ln>
                  <a:solidFill>
                    <a:srgbClr val="000000"/>
                  </a:solidFill>
                  <a:effectLst/>
                  <a:uLnTx/>
                  <a:uFillTx/>
                  <a:latin typeface="Arial"/>
                  <a:ea typeface="宋体"/>
                  <a:cs typeface="+mn-cs"/>
                </a:rPr>
                <a:t>级</a:t>
              </a:r>
              <a:endParaRPr kumimoji="1" lang="zh-CN" altLang="en-US" sz="2400" b="1" i="0" u="none" strike="noStrike" kern="1200" cap="none" spc="0" normalizeH="0" baseline="0" noProof="0" dirty="0">
                <a:ln>
                  <a:noFill/>
                </a:ln>
                <a:solidFill>
                  <a:srgbClr val="000000"/>
                </a:solidFill>
                <a:effectLst/>
                <a:uLnTx/>
                <a:uFillTx/>
                <a:latin typeface="Arial"/>
                <a:ea typeface="宋体"/>
                <a:cs typeface="+mn-cs"/>
              </a:endParaRPr>
            </a:p>
          </p:txBody>
        </p:sp>
      </p:grpSp>
      <p:pic>
        <p:nvPicPr>
          <p:cNvPr id="63492" name="Picture 22"/>
          <p:cNvPicPr>
            <a:picLocks noChangeAspect="1"/>
          </p:cNvPicPr>
          <p:nvPr/>
        </p:nvPicPr>
        <p:blipFill>
          <a:blip r:embed="rId2"/>
          <a:stretch>
            <a:fillRect/>
          </a:stretch>
        </p:blipFill>
        <p:spPr>
          <a:xfrm>
            <a:off x="3700690" y="3875769"/>
            <a:ext cx="5184775" cy="2800350"/>
          </a:xfrm>
          <a:prstGeom prst="rect">
            <a:avLst/>
          </a:prstGeom>
          <a:noFill/>
          <a:ln w="9525">
            <a:noFill/>
          </a:ln>
        </p:spPr>
      </p:pic>
      <p:sp>
        <p:nvSpPr>
          <p:cNvPr id="63493" name="Rectangle 2"/>
          <p:cNvSpPr/>
          <p:nvPr/>
        </p:nvSpPr>
        <p:spPr>
          <a:xfrm>
            <a:off x="2465388" y="31750"/>
            <a:ext cx="4338637"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单级中断和多级中断</a:t>
            </a:r>
          </a:p>
        </p:txBody>
      </p:sp>
      <p:sp>
        <p:nvSpPr>
          <p:cNvPr id="6349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12811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3"/>
          <p:cNvSpPr txBox="1"/>
          <p:nvPr/>
        </p:nvSpPr>
        <p:spPr>
          <a:xfrm>
            <a:off x="44450" y="788988"/>
            <a:ext cx="8991600" cy="3144837"/>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、多级中断的概念</a:t>
            </a:r>
          </a:p>
          <a:p>
            <a:pPr marL="0" marR="0" lvl="0" indent="0" algn="l" defTabSz="914400" rtl="0" eaLnBrk="1" fontAlgn="base" latinLnBrk="0" hangingPunct="1">
              <a:lnSpc>
                <a:spcPts val="33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寻找</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中断源：首先，优先级排队，决定响应哪个优先级的中断请求；其次，链式查询，识别出究竟是选中优先级中的哪个设备提出的中断请求。</a:t>
            </a:r>
            <a:endPar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marR="0" lvl="0" indent="0" algn="l" defTabSz="914400" rtl="0" eaLnBrk="1" fontAlgn="base" latinLnBrk="0" hangingPunct="1">
              <a:lnSpc>
                <a:spcPts val="3300"/>
              </a:lnSpc>
              <a:spcBef>
                <a:spcPct val="0"/>
              </a:spcBef>
              <a:spcAft>
                <a:spcPct val="0"/>
              </a:spcAft>
              <a:buClrTx/>
              <a:buSzTx/>
              <a:buFontTx/>
              <a:buNone/>
              <a:tabLst/>
              <a:defRPr/>
            </a:pPr>
            <a:r>
              <a:rPr lang="en-US" altLang="zh-CN" sz="2800" b="1" dirty="0">
                <a:solidFill>
                  <a:srgbClr val="000000"/>
                </a:solidFill>
                <a:latin typeface="宋体" panose="02010600030101010101" pitchFamily="2" charset="-122"/>
                <a:ea typeface="宋体"/>
              </a:rPr>
              <a:t> </a:t>
            </a:r>
            <a:r>
              <a:rPr lang="en-US" altLang="zh-CN"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中断屏蔽</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：如果某级中断被响应，则需要修改中断屏蔽寄存器的内容，即将高优先级的对应标志位置“</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0”</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，而将本级、低优先级的标志位置“</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p>
        </p:txBody>
      </p:sp>
      <p:sp>
        <p:nvSpPr>
          <p:cNvPr id="64515" name="Rectangle 2"/>
          <p:cNvSpPr/>
          <p:nvPr/>
        </p:nvSpPr>
        <p:spPr>
          <a:xfrm>
            <a:off x="2465388" y="31750"/>
            <a:ext cx="4338637"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单级中断和多级中断</a:t>
            </a:r>
          </a:p>
        </p:txBody>
      </p:sp>
      <p:pic>
        <p:nvPicPr>
          <p:cNvPr id="64516" name="Picture 22"/>
          <p:cNvPicPr>
            <a:picLocks noChangeAspect="1"/>
          </p:cNvPicPr>
          <p:nvPr/>
        </p:nvPicPr>
        <p:blipFill>
          <a:blip r:embed="rId2"/>
          <a:stretch>
            <a:fillRect/>
          </a:stretch>
        </p:blipFill>
        <p:spPr>
          <a:xfrm>
            <a:off x="3635375" y="3933825"/>
            <a:ext cx="5184775" cy="2800350"/>
          </a:xfrm>
          <a:prstGeom prst="rect">
            <a:avLst/>
          </a:prstGeom>
          <a:noFill/>
          <a:ln w="9525">
            <a:noFill/>
          </a:ln>
        </p:spPr>
      </p:pic>
      <p:sp>
        <p:nvSpPr>
          <p:cNvPr id="64517"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50413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设备概述</a:t>
            </a:r>
          </a:p>
        </p:txBody>
      </p:sp>
      <p:sp>
        <p:nvSpPr>
          <p:cNvPr id="4" name="Text Box 13"/>
          <p:cNvSpPr txBox="1">
            <a:spLocks noChangeArrowheads="1"/>
          </p:cNvSpPr>
          <p:nvPr/>
        </p:nvSpPr>
        <p:spPr bwMode="auto">
          <a:xfrm>
            <a:off x="152400" y="914400"/>
            <a:ext cx="8812213" cy="5349875"/>
          </a:xfrm>
          <a:prstGeom prst="rect">
            <a:avLst/>
          </a:prstGeom>
          <a:noFill/>
          <a:ln w="9525">
            <a:noFill/>
            <a:miter lim="800000"/>
          </a:ln>
        </p:spPr>
        <p:txBody>
          <a:bodyPr>
            <a:spAutoFit/>
          </a:bodyPr>
          <a:lstStyle/>
          <a:p>
            <a:pPr marL="0" marR="0" lvl="0" indent="0" algn="l" defTabSz="914400" rtl="0" eaLnBrk="0" fontAlgn="base" latinLnBrk="0" hangingPunct="0">
              <a:lnSpc>
                <a:spcPts val="5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2.1 I/O</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设备的类型</a:t>
            </a:r>
            <a:endPar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从交互方式上，分为：</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人</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机交互设备</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输入</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输出的信息是人可读的</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如：键盘、鼠标、扫描仪、打印机、显示器等</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机器可读设备</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输入</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输出的信息是机器可读的，人无法读取</a:t>
            </a:r>
          </a:p>
          <a:p>
            <a:pPr marL="914400" marR="0" lvl="2"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如：网卡、</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Modem</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D/A</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A/D</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、磁盘、声音输入设备等</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从交互方向上，分为：</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输入设备：键盘、鼠标、扫描仪等</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输出设备：打印机、显示器等</a:t>
            </a:r>
            <a:endPar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双向交互设备：磁盘、网卡等</a:t>
            </a:r>
            <a:endPar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从数据的组织方式上，分为：</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块设备（以数据块作为信息的存储和传输单位）：磁盘等</a:t>
            </a:r>
            <a:endParaRPr kumimoji="1" lang="en-US" altLang="zh-CN" sz="28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字符设备</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（以字符作为信息的存储和传输单位）</a:t>
            </a:r>
            <a:r>
              <a:rPr kumimoji="1" lang="zh-CN" altLang="en-US"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：鼠标、键盘等</a:t>
            </a:r>
            <a:endParaRPr kumimoji="1" lang="en-US" altLang="zh-CN" sz="20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从速度上分</a:t>
            </a:r>
            <a:r>
              <a:rPr kumimoji="1"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a:t>
            </a:r>
            <a:endParaRPr kumimoji="1"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1024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椭圆 6"/>
          <p:cNvSpPr/>
          <p:nvPr/>
        </p:nvSpPr>
        <p:spPr>
          <a:xfrm>
            <a:off x="684213" y="4581525"/>
            <a:ext cx="1584325" cy="431800"/>
          </a:xfrm>
          <a:prstGeom prst="ellipse">
            <a:avLst/>
          </a:prstGeom>
          <a:noFill/>
          <a:ln w="28575" cap="flat" cmpd="sng">
            <a:solidFill>
              <a:srgbClr val="0000FF"/>
            </a:solidFill>
            <a:prstDash val="solid"/>
            <a:headEnd type="none" w="med" len="med"/>
            <a:tailEnd type="none" w="med" len="med"/>
          </a:ln>
        </p:spPr>
        <p:txBody>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108769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3"/>
          <p:cNvSpPr txBox="1"/>
          <p:nvPr/>
        </p:nvSpPr>
        <p:spPr>
          <a:xfrm>
            <a:off x="44450" y="788988"/>
            <a:ext cx="8991600" cy="604837"/>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0" fontAlgn="base" latinLnBrk="0" hangingPunct="0">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、多级中断的概念</a:t>
            </a:r>
          </a:p>
        </p:txBody>
      </p:sp>
      <p:sp>
        <p:nvSpPr>
          <p:cNvPr id="65539" name="Rectangle 2"/>
          <p:cNvSpPr/>
          <p:nvPr/>
        </p:nvSpPr>
        <p:spPr>
          <a:xfrm>
            <a:off x="2465388" y="31750"/>
            <a:ext cx="4338637" cy="646113"/>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单级中断和多级中断</a:t>
            </a:r>
          </a:p>
        </p:txBody>
      </p:sp>
      <p:sp>
        <p:nvSpPr>
          <p:cNvPr id="65540"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5541" name="Picture 3" descr="中断嵌套"/>
          <p:cNvPicPr>
            <a:picLocks noChangeAspect="1"/>
          </p:cNvPicPr>
          <p:nvPr/>
        </p:nvPicPr>
        <p:blipFill>
          <a:blip r:embed="rId2"/>
          <a:stretch>
            <a:fillRect/>
          </a:stretch>
        </p:blipFill>
        <p:spPr>
          <a:xfrm>
            <a:off x="1116013" y="1536700"/>
            <a:ext cx="6551612" cy="3908425"/>
          </a:xfrm>
          <a:prstGeom prst="rect">
            <a:avLst/>
          </a:prstGeom>
          <a:noFill/>
          <a:ln w="9525">
            <a:noFill/>
          </a:ln>
        </p:spPr>
      </p:pic>
      <p:sp>
        <p:nvSpPr>
          <p:cNvPr id="7" name="Text Box 6"/>
          <p:cNvSpPr txBox="1"/>
          <p:nvPr/>
        </p:nvSpPr>
        <p:spPr>
          <a:xfrm>
            <a:off x="1404938" y="5516563"/>
            <a:ext cx="3179762" cy="739775"/>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1000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中断优先级的顺序是：</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1" lang="en-US" altLang="zh-CN"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                  3# &gt; 2# &gt; 1#</a:t>
            </a:r>
          </a:p>
        </p:txBody>
      </p:sp>
      <p:sp>
        <p:nvSpPr>
          <p:cNvPr id="8" name="Text Box 9"/>
          <p:cNvSpPr txBox="1"/>
          <p:nvPr/>
        </p:nvSpPr>
        <p:spPr>
          <a:xfrm>
            <a:off x="4632325" y="5521325"/>
            <a:ext cx="3179763" cy="706438"/>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10000"/>
              </a:spcBef>
              <a:spcAft>
                <a:spcPct val="0"/>
              </a:spcAft>
              <a:buClrTx/>
              <a:buSzTx/>
              <a:buFontTx/>
              <a:buNone/>
              <a:tabLst/>
              <a:defRPr/>
            </a:pPr>
            <a:r>
              <a:rPr kumimoji="1" lang="en-US" altLang="zh-CN"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1#</a:t>
            </a:r>
            <a:r>
              <a:rPr kumimoji="1" lang="zh-CN" altLang="en-US"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对</a:t>
            </a:r>
            <a:r>
              <a:rPr kumimoji="1" lang="en-US" altLang="zh-CN"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2#</a:t>
            </a:r>
            <a:r>
              <a:rPr kumimoji="1" lang="zh-CN" altLang="en-US"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开放（不屏蔽）</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1" lang="en-US" altLang="zh-CN"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2#</a:t>
            </a:r>
            <a:r>
              <a:rPr kumimoji="1" lang="zh-CN" altLang="en-US"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对</a:t>
            </a:r>
            <a:r>
              <a:rPr kumimoji="1" lang="en-US" altLang="zh-CN"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3#</a:t>
            </a:r>
            <a:r>
              <a:rPr kumimoji="1" lang="zh-CN" altLang="en-US"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开放（不屏蔽）</a:t>
            </a:r>
          </a:p>
        </p:txBody>
      </p:sp>
    </p:spTree>
    <p:extLst>
      <p:ext uri="{BB962C8B-B14F-4D97-AF65-F5344CB8AC3E}">
        <p14:creationId xmlns:p14="http://schemas.microsoft.com/office/powerpoint/2010/main" val="245257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heckerboard(across)">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checkerboard(across)">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checkerboard(across)">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checkerboard(across)">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2725738" y="31750"/>
            <a:ext cx="36464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Pentium</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中断机制</a:t>
            </a:r>
          </a:p>
        </p:txBody>
      </p:sp>
      <p:sp>
        <p:nvSpPr>
          <p:cNvPr id="59395" name="Text Box 6"/>
          <p:cNvSpPr txBox="1">
            <a:spLocks noChangeArrowheads="1"/>
          </p:cNvSpPr>
          <p:nvPr/>
        </p:nvSpPr>
        <p:spPr bwMode="auto">
          <a:xfrm>
            <a:off x="152400" y="914400"/>
            <a:ext cx="8812213" cy="3902075"/>
          </a:xfrm>
          <a:prstGeom prst="rect">
            <a:avLst/>
          </a:prstGeom>
          <a:noFill/>
          <a:ln w="9525">
            <a:noFill/>
            <a:miter lim="800000"/>
          </a:ln>
        </p:spPr>
        <p:txBody>
          <a:bodyPr>
            <a:spAutoFit/>
          </a:bodyPr>
          <a:lstStyle/>
          <a:p>
            <a:pPr marL="0" marR="0" lvl="0" indent="0" algn="l" defTabSz="914400" rtl="0" eaLnBrk="1" fontAlgn="base" latinLnBrk="0" hangingPunct="1">
              <a:lnSpc>
                <a:spcPts val="5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、两类中断源</a:t>
            </a:r>
          </a:p>
          <a:p>
            <a:pPr marL="0" marR="0" lvl="0" indent="0" algn="l" defTabSz="914400" rtl="0" eaLnBrk="1" fontAlgn="base" latinLnBrk="0" hangingPunct="1">
              <a:lnSpc>
                <a:spcPts val="5000"/>
              </a:lnSpc>
              <a:spcBef>
                <a:spcPct val="0"/>
              </a:spcBef>
              <a:spcAft>
                <a:spcPct val="0"/>
              </a:spcAft>
              <a:buClrTx/>
              <a:buSzTx/>
              <a:buFontTx/>
              <a:buNone/>
              <a:tabLst/>
              <a:defRPr/>
            </a:pPr>
            <a:endPar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3200" b="1" dirty="0">
                <a:solidFill>
                  <a:srgbClr val="000000"/>
                </a:solidFill>
                <a:latin typeface="宋体" panose="02010600030101010101" pitchFamily="2" charset="-122"/>
                <a:ea typeface="宋体" panose="02010600030101010101" pitchFamily="2" charset="-122"/>
              </a:rPr>
              <a:t> </a:t>
            </a:r>
            <a:r>
              <a:rPr kumimoji="1" lang="zh-CN" altLang="en-US" sz="3200" b="1" dirty="0" smtClean="0">
                <a:solidFill>
                  <a:srgbClr val="000000"/>
                </a:solidFill>
                <a:latin typeface="宋体" panose="02010600030101010101" pitchFamily="2" charset="-122"/>
                <a:ea typeface="宋体" panose="02010600030101010101" pitchFamily="2" charset="-122"/>
              </a:rPr>
              <a:t>   </a:t>
            </a:r>
            <a:r>
              <a:rPr kumimoji="1" lang="zh-CN" altLang="en-US" sz="32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中断</a:t>
            </a:r>
            <a:r>
              <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：常称为外部中断，由来自于</a:t>
            </a:r>
            <a:r>
              <a:rPr kumimoji="1" lang="en-US" altLang="zh-CN"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CPU</a:t>
            </a:r>
            <a:r>
              <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的中断请求线上的信号引发的。</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3200" b="1" dirty="0">
                <a:solidFill>
                  <a:srgbClr val="000000"/>
                </a:solidFill>
                <a:latin typeface="宋体" panose="02010600030101010101" pitchFamily="2" charset="-122"/>
                <a:ea typeface="宋体" panose="02010600030101010101" pitchFamily="2" charset="-122"/>
              </a:rPr>
              <a:t> </a:t>
            </a:r>
            <a:r>
              <a:rPr kumimoji="1" lang="zh-CN" altLang="en-US" sz="3200" b="1" dirty="0" smtClean="0">
                <a:solidFill>
                  <a:srgbClr val="000000"/>
                </a:solidFill>
                <a:latin typeface="宋体" panose="02010600030101010101" pitchFamily="2" charset="-122"/>
                <a:ea typeface="宋体" panose="02010600030101010101" pitchFamily="2" charset="-122"/>
              </a:rPr>
              <a:t>   </a:t>
            </a:r>
            <a:r>
              <a:rPr kumimoji="1" lang="zh-CN" altLang="en-US" sz="3200" b="1" i="0" u="none" strike="noStrike" kern="120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rPr>
              <a:t>异常</a:t>
            </a:r>
            <a:r>
              <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：常称为内部中断，由指令执行而引发的（如中断指令</a:t>
            </a: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INT</a:t>
            </a:r>
            <a:r>
              <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、除数为零）。</a:t>
            </a:r>
          </a:p>
        </p:txBody>
      </p:sp>
      <p:sp>
        <p:nvSpPr>
          <p:cNvPr id="6656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55109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3"/>
          <p:cNvSpPr txBox="1"/>
          <p:nvPr/>
        </p:nvSpPr>
        <p:spPr>
          <a:xfrm>
            <a:off x="117475" y="781050"/>
            <a:ext cx="8847138" cy="4132263"/>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、外部中断</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	可屏蔽中断：来自</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的</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INTR</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引脚的中断请求信号，如果</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中</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PSW.IF=1</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时，允许中断；</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PSW.IF=0</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时，中断请求信号在</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内部被禁止。</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非屏蔽中断</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：来自</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的</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NMI</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引脚收到的中断请求信号而引发的中断，这类中断不能被禁止。一般用于计算机本身的故障处理系统，如掉电监测系统。 </a:t>
            </a:r>
          </a:p>
        </p:txBody>
      </p:sp>
      <p:grpSp>
        <p:nvGrpSpPr>
          <p:cNvPr id="67587" name="Group 13"/>
          <p:cNvGrpSpPr/>
          <p:nvPr/>
        </p:nvGrpSpPr>
        <p:grpSpPr>
          <a:xfrm>
            <a:off x="2312988" y="4941888"/>
            <a:ext cx="3698875" cy="1169987"/>
            <a:chOff x="2925" y="3475"/>
            <a:chExt cx="2330" cy="737"/>
          </a:xfrm>
        </p:grpSpPr>
        <p:sp>
          <p:nvSpPr>
            <p:cNvPr id="67590" name="Text Box 5"/>
            <p:cNvSpPr txBox="1"/>
            <p:nvPr/>
          </p:nvSpPr>
          <p:spPr>
            <a:xfrm>
              <a:off x="2925" y="3475"/>
              <a:ext cx="1056" cy="737"/>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en-US" altLang="zh-CN" sz="28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en-US" altLang="zh-CN" sz="2800" b="1" i="0" u="none" strike="noStrike" kern="1200" cap="none" spc="0" normalizeH="0" baseline="0" noProof="0" dirty="0">
                <a:ln>
                  <a:noFill/>
                </a:ln>
                <a:solidFill>
                  <a:srgbClr val="000000"/>
                </a:solidFill>
                <a:effectLst/>
                <a:uLnTx/>
                <a:uFillTx/>
                <a:latin typeface="Arial"/>
                <a:ea typeface="宋体"/>
                <a:cs typeface="+mn-cs"/>
              </a:endParaRPr>
            </a:p>
          </p:txBody>
        </p:sp>
        <p:sp>
          <p:nvSpPr>
            <p:cNvPr id="67591" name="Line 6"/>
            <p:cNvSpPr/>
            <p:nvPr/>
          </p:nvSpPr>
          <p:spPr>
            <a:xfrm flipH="1">
              <a:off x="3981" y="3715"/>
              <a:ext cx="624" cy="0"/>
            </a:xfrm>
            <a:prstGeom prst="line">
              <a:avLst/>
            </a:prstGeom>
            <a:ln w="25400" cap="flat" cmpd="sng">
              <a:solidFill>
                <a:srgbClr val="FF9900"/>
              </a:solidFill>
              <a:prstDash val="solid"/>
              <a:headEnd type="none" w="med" len="med"/>
              <a:tailEnd type="triangle" w="med" len="med"/>
            </a:ln>
          </p:spPr>
        </p:sp>
        <p:sp>
          <p:nvSpPr>
            <p:cNvPr id="67592" name="Line 7"/>
            <p:cNvSpPr/>
            <p:nvPr/>
          </p:nvSpPr>
          <p:spPr>
            <a:xfrm flipH="1">
              <a:off x="3981" y="3955"/>
              <a:ext cx="624" cy="0"/>
            </a:xfrm>
            <a:prstGeom prst="line">
              <a:avLst/>
            </a:prstGeom>
            <a:ln w="25400" cap="flat" cmpd="sng">
              <a:solidFill>
                <a:srgbClr val="FF9900"/>
              </a:solidFill>
              <a:prstDash val="solid"/>
              <a:headEnd type="none" w="med" len="med"/>
              <a:tailEnd type="triangle" w="med" len="med"/>
            </a:ln>
          </p:spPr>
        </p:sp>
        <p:sp>
          <p:nvSpPr>
            <p:cNvPr id="67593" name="Text Box 8"/>
            <p:cNvSpPr txBox="1"/>
            <p:nvPr/>
          </p:nvSpPr>
          <p:spPr>
            <a:xfrm>
              <a:off x="4653" y="3571"/>
              <a:ext cx="602" cy="291"/>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INTR</a:t>
              </a:r>
            </a:p>
          </p:txBody>
        </p:sp>
        <p:sp>
          <p:nvSpPr>
            <p:cNvPr id="67594" name="Text Box 9"/>
            <p:cNvSpPr txBox="1"/>
            <p:nvPr/>
          </p:nvSpPr>
          <p:spPr>
            <a:xfrm>
              <a:off x="4653" y="3811"/>
              <a:ext cx="515" cy="291"/>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NMI</a:t>
              </a:r>
            </a:p>
          </p:txBody>
        </p:sp>
        <p:sp>
          <p:nvSpPr>
            <p:cNvPr id="95244" name="Text Box 12"/>
            <p:cNvSpPr txBox="1">
              <a:spLocks noChangeArrowheads="1"/>
            </p:cNvSpPr>
            <p:nvPr/>
          </p:nvSpPr>
          <p:spPr bwMode="auto">
            <a:xfrm>
              <a:off x="2946" y="3647"/>
              <a:ext cx="1009" cy="330"/>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奔腾</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p>
          </p:txBody>
        </p:sp>
      </p:grpSp>
      <p:sp>
        <p:nvSpPr>
          <p:cNvPr id="11" name="Rectangle 2"/>
          <p:cNvSpPr>
            <a:spLocks noChangeArrowheads="1"/>
          </p:cNvSpPr>
          <p:nvPr/>
        </p:nvSpPr>
        <p:spPr bwMode="auto">
          <a:xfrm>
            <a:off x="2725738" y="31750"/>
            <a:ext cx="36464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Pentium</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中断机制</a:t>
            </a:r>
          </a:p>
        </p:txBody>
      </p:sp>
      <p:sp>
        <p:nvSpPr>
          <p:cNvPr id="6758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66301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p:nvPr/>
        </p:nvSpPr>
        <p:spPr>
          <a:xfrm>
            <a:off x="152400" y="914400"/>
            <a:ext cx="8812213" cy="40925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、内部中断（异常）</a:t>
            </a:r>
          </a:p>
          <a:p>
            <a:pPr marL="0" marR="0" lvl="0" indent="0" algn="l" defTabSz="914400" rtl="0" eaLnBrk="1" fontAlgn="base" latinLnBrk="0" hangingPunct="1">
              <a:lnSpc>
                <a:spcPts val="4500"/>
              </a:lnSpc>
              <a:spcBef>
                <a:spcPct val="0"/>
              </a:spcBef>
              <a:spcAft>
                <a:spcPct val="0"/>
              </a:spcAft>
              <a:buClrTx/>
              <a:buSzTx/>
              <a:buFontTx/>
              <a:buNone/>
              <a:tabLst/>
              <a:defRPr/>
            </a:pPr>
            <a:endParaRPr kumimoji="1" lang="zh-CN" altLang="en-US" sz="32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执行</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异常： </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执行一条指令过程中出现错误、故障等不正常条件引发的中断。如除数为零、溢出等。</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执行</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软件中断指令： 执行</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INT n</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指令。执行过程中，只要是软件中断指令，肯定会中断，类似于子程序调用指令。</a:t>
            </a:r>
          </a:p>
        </p:txBody>
      </p:sp>
      <p:sp>
        <p:nvSpPr>
          <p:cNvPr id="4" name="Rectangle 2"/>
          <p:cNvSpPr>
            <a:spLocks noChangeArrowheads="1"/>
          </p:cNvSpPr>
          <p:nvPr/>
        </p:nvSpPr>
        <p:spPr bwMode="auto">
          <a:xfrm>
            <a:off x="2725738" y="31750"/>
            <a:ext cx="36464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Pentium</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中断机制</a:t>
            </a:r>
          </a:p>
        </p:txBody>
      </p:sp>
      <p:sp>
        <p:nvSpPr>
          <p:cNvPr id="68612"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27238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3"/>
          <p:cNvSpPr txBox="1"/>
          <p:nvPr/>
        </p:nvSpPr>
        <p:spPr>
          <a:xfrm>
            <a:off x="152400" y="914400"/>
            <a:ext cx="8534400" cy="6413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、内部中断（异常）</a:t>
            </a:r>
          </a:p>
        </p:txBody>
      </p:sp>
      <p:sp>
        <p:nvSpPr>
          <p:cNvPr id="97284" name="Text Box 4"/>
          <p:cNvSpPr txBox="1"/>
          <p:nvPr/>
        </p:nvSpPr>
        <p:spPr>
          <a:xfrm>
            <a:off x="179388" y="2060575"/>
            <a:ext cx="3887787" cy="368306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indent="0" algn="l" defTabSz="914400" eaLnBrk="1" hangingPunct="1">
              <a:lnSpc>
                <a:spcPts val="3500"/>
              </a:lnSpc>
              <a:spcBef>
                <a:spcPct val="0"/>
              </a:spcBef>
              <a:buNone/>
              <a:defRPr/>
            </a:pPr>
            <a:r>
              <a:rPr lang="en-US" altLang="zh-CN" sz="2400" b="1" dirty="0">
                <a:solidFill>
                  <a:srgbClr val="000000"/>
                </a:solidFill>
                <a:latin typeface="Arial"/>
                <a:ea typeface="宋体"/>
              </a:rPr>
              <a:t>[</a:t>
            </a:r>
            <a:r>
              <a:rPr lang="zh-CN" altLang="en-US" sz="2400" b="1" dirty="0">
                <a:solidFill>
                  <a:srgbClr val="000000"/>
                </a:solidFill>
                <a:latin typeface="Arial"/>
                <a:ea typeface="宋体"/>
              </a:rPr>
              <a:t>例</a:t>
            </a:r>
            <a:r>
              <a:rPr lang="en-US" altLang="zh-CN" sz="2400" b="1" dirty="0">
                <a:solidFill>
                  <a:srgbClr val="000000"/>
                </a:solidFill>
                <a:latin typeface="Arial"/>
                <a:ea typeface="宋体"/>
              </a:rPr>
              <a:t>]</a:t>
            </a:r>
            <a:r>
              <a:rPr lang="zh-CN" altLang="en-US" sz="2400" b="1" dirty="0">
                <a:solidFill>
                  <a:srgbClr val="000000"/>
                </a:solidFill>
                <a:latin typeface="Arial"/>
                <a:ea typeface="宋体"/>
              </a:rPr>
              <a:t>键盘输入一个字符。</a:t>
            </a:r>
          </a:p>
          <a:p>
            <a:pPr marL="0" marR="0" lvl="0" indent="0" algn="l" defTabSz="914400" rtl="0" eaLnBrk="1" fontAlgn="base" latinLnBrk="0" hangingPunct="1">
              <a:lnSpc>
                <a:spcPts val="35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MOV    AH</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1</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    INT      21H</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     </a:t>
            </a: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；执行时肯定中断，去执行一个</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OS</a:t>
            </a: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功能程序，从键盘接收一个字符，字符的</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ASCII</a:t>
            </a: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码在</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AL</a:t>
            </a: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寄存器中。</a:t>
            </a:r>
          </a:p>
        </p:txBody>
      </p:sp>
      <p:sp>
        <p:nvSpPr>
          <p:cNvPr id="97285" name="Text Box 5"/>
          <p:cNvSpPr txBox="1"/>
          <p:nvPr/>
        </p:nvSpPr>
        <p:spPr>
          <a:xfrm>
            <a:off x="4191000" y="2060575"/>
            <a:ext cx="4724400" cy="32035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例</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显示一个字符。</a:t>
            </a:r>
          </a:p>
          <a:p>
            <a:pPr marL="0" marR="0" lvl="0" indent="0" algn="l" defTabSz="914400" rtl="0" eaLnBrk="1" fontAlgn="base" latinLnBrk="0" hangingPunct="1">
              <a:lnSpc>
                <a:spcPts val="35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Arial"/>
              <a:ea typeface="宋体"/>
              <a:cs typeface="+mn-cs"/>
            </a:endParaRP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MOV    AH</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2</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    MOV    DL</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a:t>
            </a: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显示字符的</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ASCII</a:t>
            </a: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码</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    </a:t>
            </a: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INT      21H</a:t>
            </a:r>
          </a:p>
          <a:p>
            <a:pPr marL="0" marR="0" lvl="0" indent="0" algn="l" defTabSz="914400" rtl="0" eaLnBrk="1" fontAlgn="base" latinLnBrk="0" hangingPunct="1">
              <a:lnSpc>
                <a:spcPts val="35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     </a:t>
            </a: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；执行时肯定中断，去执行一个</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OS</a:t>
            </a: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功能程序，在显示器上显示指定字符。</a:t>
            </a:r>
          </a:p>
        </p:txBody>
      </p:sp>
      <p:sp>
        <p:nvSpPr>
          <p:cNvPr id="6" name="Rectangle 2"/>
          <p:cNvSpPr>
            <a:spLocks noChangeArrowheads="1"/>
          </p:cNvSpPr>
          <p:nvPr/>
        </p:nvSpPr>
        <p:spPr bwMode="auto">
          <a:xfrm>
            <a:off x="2725738" y="31750"/>
            <a:ext cx="36464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Pentium</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中断机制</a:t>
            </a:r>
          </a:p>
        </p:txBody>
      </p:sp>
      <p:sp>
        <p:nvSpPr>
          <p:cNvPr id="6963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911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slide(fromLeft)">
                                      <p:cBhvr>
                                        <p:cTn id="7" dur="500"/>
                                        <p:tgtEl>
                                          <p:spTgt spid="97284"/>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97285"/>
                                        </p:tgtEl>
                                        <p:attrNameLst>
                                          <p:attrName>style.visibility</p:attrName>
                                        </p:attrNameLst>
                                      </p:cBhvr>
                                      <p:to>
                                        <p:strVal val="visible"/>
                                      </p:to>
                                    </p:set>
                                    <p:animEffect transition="in" filter="slide(fromRight)">
                                      <p:cBhvr>
                                        <p:cTn id="11" dur="500"/>
                                        <p:tgtEl>
                                          <p:spTgt spid="9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P spid="9728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3"/>
          <p:cNvSpPr txBox="1"/>
          <p:nvPr/>
        </p:nvSpPr>
        <p:spPr>
          <a:xfrm>
            <a:off x="152400" y="914400"/>
            <a:ext cx="8740775" cy="4664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4</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、中断源</a:t>
            </a:r>
          </a:p>
          <a:p>
            <a:pPr marL="0" marR="0" lvl="0" indent="0" algn="l" defTabSz="914400" rtl="0" eaLnBrk="1" fontAlgn="base" latinLnBrk="0" hangingPunct="1">
              <a:lnSpc>
                <a:spcPts val="45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lang="en-US" altLang="zh-CN" sz="2800" b="1" dirty="0" err="1">
                <a:solidFill>
                  <a:srgbClr val="000000"/>
                </a:solidFill>
                <a:latin typeface="宋体" panose="02010600030101010101" pitchFamily="2" charset="-122"/>
                <a:ea typeface="宋体"/>
              </a:rPr>
              <a:t>P</a:t>
            </a:r>
            <a:r>
              <a:rPr kumimoji="1" lang="en-US" altLang="zh-CN" sz="2800" b="1" i="0" u="none" strike="noStrike" kern="1200" cap="none" spc="0" normalizeH="0" baseline="0" noProof="0" dirty="0" err="1" smtClean="0">
                <a:ln>
                  <a:noFill/>
                </a:ln>
                <a:solidFill>
                  <a:srgbClr val="000000"/>
                </a:solidFill>
                <a:effectLst/>
                <a:uLnTx/>
                <a:uFillTx/>
                <a:latin typeface="宋体" panose="02010600030101010101" pitchFamily="2" charset="-122"/>
                <a:ea typeface="宋体"/>
                <a:cs typeface="+mn-cs"/>
              </a:rPr>
              <a:t>entium</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共支持</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256</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个中断源。每个中断源给予一个唯一的编号，称为中断向量号或中断类型号（</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0-255</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00H-FFH</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zh-CN" altLang="en-US"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对于</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一个确定的计算机系统来说，一部分中断向量号被硬件、指令系统、操作系统固定占用了，只有一部分中断向量号可以用户自定义使用。</a:t>
            </a:r>
          </a:p>
        </p:txBody>
      </p:sp>
      <p:sp>
        <p:nvSpPr>
          <p:cNvPr id="4" name="Rectangle 2"/>
          <p:cNvSpPr>
            <a:spLocks noChangeArrowheads="1"/>
          </p:cNvSpPr>
          <p:nvPr/>
        </p:nvSpPr>
        <p:spPr bwMode="auto">
          <a:xfrm>
            <a:off x="2725738" y="31750"/>
            <a:ext cx="36464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Pentium</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中断机制</a:t>
            </a:r>
          </a:p>
        </p:txBody>
      </p:sp>
      <p:sp>
        <p:nvSpPr>
          <p:cNvPr id="70660"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27330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3"/>
          <p:cNvSpPr txBox="1"/>
          <p:nvPr/>
        </p:nvSpPr>
        <p:spPr>
          <a:xfrm>
            <a:off x="152400" y="914400"/>
            <a:ext cx="8812213" cy="29495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5</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、中断服务子程序入口地址的组成</a:t>
            </a:r>
          </a:p>
          <a:p>
            <a:pPr marL="0" marR="0" lvl="0" indent="0" algn="l" defTabSz="914400" rtl="0" eaLnBrk="1" fontAlgn="base" latinLnBrk="0" hangingPunct="1">
              <a:lnSpc>
                <a:spcPts val="4500"/>
              </a:lnSpc>
              <a:spcBef>
                <a:spcPct val="0"/>
              </a:spcBef>
              <a:spcAft>
                <a:spcPct val="0"/>
              </a:spcAft>
              <a:buClrTx/>
              <a:buSzTx/>
              <a:buFontTx/>
              <a:buNone/>
              <a:tabLst/>
              <a:defRPr/>
            </a:pPr>
            <a:endPar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a:p>
            <a:pPr marL="0" marR="0" lvl="0" indent="0" algn="l" defTabSz="914400" rtl="0" eaLnBrk="1" fontAlgn="base" latinLnBrk="0" hangingPunct="1">
              <a:lnSpc>
                <a:spcPts val="4500"/>
              </a:lnSpc>
              <a:spcBef>
                <a:spcPct val="0"/>
              </a:spcBef>
              <a:spcAft>
                <a:spcPct val="0"/>
              </a:spcAft>
              <a:buClrTx/>
              <a:buSzTx/>
              <a:buFontTx/>
              <a:buNone/>
              <a:tabLst/>
              <a:defRPr/>
            </a:pPr>
            <a:r>
              <a:rPr lang="zh-CN" altLang="en-US" sz="2800" b="1" dirty="0">
                <a:solidFill>
                  <a:srgbClr val="000000"/>
                </a:solidFill>
                <a:latin typeface="宋体" panose="02010600030101010101" pitchFamily="2" charset="-122"/>
                <a:ea typeface="宋体"/>
              </a:rPr>
              <a:t> </a:t>
            </a:r>
            <a:r>
              <a:rPr lang="zh-CN" altLang="en-US" sz="2800" b="1" dirty="0" smtClean="0">
                <a:solidFill>
                  <a:srgbClr val="000000"/>
                </a:solidFill>
                <a:latin typeface="宋体" panose="02010600030101010101" pitchFamily="2" charset="-122"/>
                <a:ea typeface="宋体"/>
              </a:rPr>
              <a:t>   </a:t>
            </a:r>
            <a:r>
              <a:rPr kumimoji="1" lang="en-US" altLang="zh-CN" sz="2800" b="1" i="0" u="none" strike="noStrike" kern="1200" cap="none" spc="0" normalizeH="0" baseline="0" noProof="0" dirty="0" smtClean="0">
                <a:ln>
                  <a:noFill/>
                </a:ln>
                <a:solidFill>
                  <a:srgbClr val="000000"/>
                </a:solidFill>
                <a:effectLst/>
                <a:uLnTx/>
                <a:uFillTx/>
                <a:latin typeface="宋体" panose="02010600030101010101" pitchFamily="2" charset="-122"/>
                <a:ea typeface="宋体"/>
                <a:cs typeface="+mn-cs"/>
              </a:rPr>
              <a:t>Pentium </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CPU </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实模式（即访问</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1M</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内存，</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8086</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的内存地址管理模式）下，一个中断服务子程序入口地址由</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16</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位段地址、</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16</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位偏移地址构成，占用</a:t>
            </a:r>
            <a:r>
              <a:rPr kumimoji="1" lang="en-US" altLang="zh-CN"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4B</a:t>
            </a:r>
            <a:r>
              <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p>
        </p:txBody>
      </p:sp>
      <p:grpSp>
        <p:nvGrpSpPr>
          <p:cNvPr id="71683" name="组合 9"/>
          <p:cNvGrpSpPr/>
          <p:nvPr/>
        </p:nvGrpSpPr>
        <p:grpSpPr>
          <a:xfrm>
            <a:off x="3492500" y="4149725"/>
            <a:ext cx="1806575" cy="1801813"/>
            <a:chOff x="3557588" y="4217988"/>
            <a:chExt cx="1806575" cy="1801713"/>
          </a:xfrm>
        </p:grpSpPr>
        <p:sp>
          <p:nvSpPr>
            <p:cNvPr id="64518" name="Text Box 4"/>
            <p:cNvSpPr txBox="1">
              <a:spLocks noChangeArrowheads="1"/>
            </p:cNvSpPr>
            <p:nvPr/>
          </p:nvSpPr>
          <p:spPr bwMode="auto">
            <a:xfrm>
              <a:off x="3557588" y="4217988"/>
              <a:ext cx="1806575" cy="460349"/>
            </a:xfrm>
            <a:prstGeom prst="rect">
              <a:avLst/>
            </a:prstGeom>
            <a:solidFill>
              <a:srgbClr val="FF9900"/>
            </a:solidFill>
            <a:ln w="9525">
              <a:solidFill>
                <a:schemeClr val="tx1"/>
              </a:solidFill>
              <a:miter lim="800000"/>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DAEDEF">
                      <a:lumMod val="10000"/>
                    </a:srgbClr>
                  </a:solidFill>
                  <a:effectLst/>
                  <a:uLnTx/>
                  <a:uFillTx/>
                  <a:latin typeface="Times New Roman" panose="02020603050405020304" pitchFamily="18" charset="0"/>
                  <a:ea typeface="宋体" panose="02010600030101010101" pitchFamily="2" charset="-122"/>
                  <a:cs typeface="+mn-cs"/>
                </a:rPr>
                <a:t>偏移地址  </a:t>
              </a:r>
              <a:r>
                <a:rPr kumimoji="1" lang="en-US" altLang="zh-CN" sz="2400" b="1" i="0" u="none" strike="noStrike" kern="1200" cap="none" spc="0" normalizeH="0" baseline="0" noProof="0" dirty="0">
                  <a:ln>
                    <a:noFill/>
                  </a:ln>
                  <a:solidFill>
                    <a:srgbClr val="DAEDEF">
                      <a:lumMod val="10000"/>
                    </a:srgbClr>
                  </a:solidFill>
                  <a:effectLst/>
                  <a:uLnTx/>
                  <a:uFillTx/>
                  <a:latin typeface="Times New Roman" panose="02020603050405020304" pitchFamily="18" charset="0"/>
                  <a:ea typeface="宋体" panose="02010600030101010101" pitchFamily="2" charset="-122"/>
                  <a:cs typeface="+mn-cs"/>
                </a:rPr>
                <a:t>L</a:t>
              </a:r>
            </a:p>
          </p:txBody>
        </p:sp>
        <p:sp>
          <p:nvSpPr>
            <p:cNvPr id="64519" name="Text Box 5"/>
            <p:cNvSpPr txBox="1">
              <a:spLocks noChangeArrowheads="1"/>
            </p:cNvSpPr>
            <p:nvPr/>
          </p:nvSpPr>
          <p:spPr bwMode="auto">
            <a:xfrm>
              <a:off x="3557588" y="4670401"/>
              <a:ext cx="1806575" cy="460349"/>
            </a:xfrm>
            <a:prstGeom prst="rect">
              <a:avLst/>
            </a:prstGeom>
            <a:solidFill>
              <a:srgbClr val="FF9900"/>
            </a:solidFill>
            <a:ln w="9525">
              <a:solidFill>
                <a:schemeClr val="tx1"/>
              </a:solidFill>
              <a:miter lim="800000"/>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DAEDEF">
                      <a:lumMod val="10000"/>
                    </a:srgbClr>
                  </a:solidFill>
                  <a:effectLst/>
                  <a:uLnTx/>
                  <a:uFillTx/>
                  <a:latin typeface="Times New Roman" panose="02020603050405020304" pitchFamily="18" charset="0"/>
                  <a:ea typeface="宋体" panose="02010600030101010101" pitchFamily="2" charset="-122"/>
                  <a:cs typeface="+mn-cs"/>
                </a:rPr>
                <a:t>偏移地址 </a:t>
              </a:r>
              <a:r>
                <a:rPr kumimoji="1" lang="en-US" altLang="zh-CN" sz="2400" b="1" i="0" u="none" strike="noStrike" kern="1200" cap="none" spc="0" normalizeH="0" baseline="0" noProof="0" dirty="0">
                  <a:ln>
                    <a:noFill/>
                  </a:ln>
                  <a:solidFill>
                    <a:srgbClr val="DAEDEF">
                      <a:lumMod val="10000"/>
                    </a:srgbClr>
                  </a:solidFill>
                  <a:effectLst/>
                  <a:uLnTx/>
                  <a:uFillTx/>
                  <a:latin typeface="Times New Roman" panose="02020603050405020304" pitchFamily="18" charset="0"/>
                  <a:ea typeface="宋体" panose="02010600030101010101" pitchFamily="2" charset="-122"/>
                  <a:cs typeface="+mn-cs"/>
                </a:rPr>
                <a:t>H</a:t>
              </a:r>
            </a:p>
          </p:txBody>
        </p:sp>
        <p:sp>
          <p:nvSpPr>
            <p:cNvPr id="64520" name="Text Box 6"/>
            <p:cNvSpPr txBox="1">
              <a:spLocks noChangeArrowheads="1"/>
            </p:cNvSpPr>
            <p:nvPr/>
          </p:nvSpPr>
          <p:spPr bwMode="auto">
            <a:xfrm>
              <a:off x="3557588" y="5119638"/>
              <a:ext cx="1806575" cy="460349"/>
            </a:xfrm>
            <a:prstGeom prst="rect">
              <a:avLst/>
            </a:prstGeom>
            <a:solidFill>
              <a:srgbClr val="FF9900"/>
            </a:solidFill>
            <a:ln w="9525">
              <a:solidFill>
                <a:schemeClr val="tx1"/>
              </a:solidFill>
              <a:miter lim="800000"/>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DAEDEF">
                      <a:lumMod val="10000"/>
                    </a:srgbClr>
                  </a:solidFill>
                  <a:effectLst/>
                  <a:uLnTx/>
                  <a:uFillTx/>
                  <a:latin typeface="Times New Roman" panose="02020603050405020304" pitchFamily="18" charset="0"/>
                  <a:ea typeface="宋体" panose="02010600030101010101" pitchFamily="2" charset="-122"/>
                  <a:cs typeface="+mn-cs"/>
                </a:rPr>
                <a:t>段地址  </a:t>
              </a:r>
              <a:r>
                <a:rPr kumimoji="1" lang="en-US" altLang="zh-CN" sz="2400" b="1" i="0" u="none" strike="noStrike" kern="1200" cap="none" spc="0" normalizeH="0" baseline="0" noProof="0" dirty="0">
                  <a:ln>
                    <a:noFill/>
                  </a:ln>
                  <a:solidFill>
                    <a:srgbClr val="DAEDEF">
                      <a:lumMod val="10000"/>
                    </a:srgbClr>
                  </a:solidFill>
                  <a:effectLst/>
                  <a:uLnTx/>
                  <a:uFillTx/>
                  <a:latin typeface="Times New Roman" panose="02020603050405020304" pitchFamily="18" charset="0"/>
                  <a:ea typeface="宋体" panose="02010600030101010101" pitchFamily="2" charset="-122"/>
                  <a:cs typeface="+mn-cs"/>
                </a:rPr>
                <a:t>L</a:t>
              </a:r>
            </a:p>
          </p:txBody>
        </p:sp>
        <p:sp>
          <p:nvSpPr>
            <p:cNvPr id="64521" name="Text Box 7"/>
            <p:cNvSpPr txBox="1">
              <a:spLocks noChangeArrowheads="1"/>
            </p:cNvSpPr>
            <p:nvPr/>
          </p:nvSpPr>
          <p:spPr bwMode="auto">
            <a:xfrm>
              <a:off x="3557588" y="5559352"/>
              <a:ext cx="1806575" cy="460349"/>
            </a:xfrm>
            <a:prstGeom prst="rect">
              <a:avLst/>
            </a:prstGeom>
            <a:solidFill>
              <a:srgbClr val="FF9900"/>
            </a:solidFill>
            <a:ln w="9525">
              <a:solidFill>
                <a:schemeClr val="tx1"/>
              </a:solidFill>
              <a:miter lim="800000"/>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DAEDEF">
                      <a:lumMod val="10000"/>
                    </a:srgbClr>
                  </a:solidFill>
                  <a:effectLst/>
                  <a:uLnTx/>
                  <a:uFillTx/>
                  <a:latin typeface="Times New Roman" panose="02020603050405020304" pitchFamily="18" charset="0"/>
                  <a:ea typeface="宋体" panose="02010600030101010101" pitchFamily="2" charset="-122"/>
                  <a:cs typeface="+mn-cs"/>
                </a:rPr>
                <a:t>段地址  </a:t>
              </a:r>
              <a:r>
                <a:rPr kumimoji="1" lang="en-US" altLang="zh-CN" sz="2400" b="1" i="0" u="none" strike="noStrike" kern="1200" cap="none" spc="0" normalizeH="0" baseline="0" noProof="0" dirty="0">
                  <a:ln>
                    <a:noFill/>
                  </a:ln>
                  <a:solidFill>
                    <a:srgbClr val="DAEDEF">
                      <a:lumMod val="10000"/>
                    </a:srgbClr>
                  </a:solidFill>
                  <a:effectLst/>
                  <a:uLnTx/>
                  <a:uFillTx/>
                  <a:latin typeface="Times New Roman" panose="02020603050405020304" pitchFamily="18" charset="0"/>
                  <a:ea typeface="宋体" panose="02010600030101010101" pitchFamily="2" charset="-122"/>
                  <a:cs typeface="+mn-cs"/>
                </a:rPr>
                <a:t>H</a:t>
              </a:r>
            </a:p>
          </p:txBody>
        </p:sp>
      </p:grpSp>
      <p:sp>
        <p:nvSpPr>
          <p:cNvPr id="9" name="Rectangle 2"/>
          <p:cNvSpPr>
            <a:spLocks noChangeArrowheads="1"/>
          </p:cNvSpPr>
          <p:nvPr/>
        </p:nvSpPr>
        <p:spPr bwMode="auto">
          <a:xfrm>
            <a:off x="2725738" y="31750"/>
            <a:ext cx="36464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Pentium</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中断机制</a:t>
            </a:r>
          </a:p>
        </p:txBody>
      </p:sp>
      <p:sp>
        <p:nvSpPr>
          <p:cNvPr id="71685"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8794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Text Box 3"/>
          <p:cNvSpPr txBox="1">
            <a:spLocks noChangeArrowheads="1"/>
          </p:cNvSpPr>
          <p:nvPr/>
        </p:nvSpPr>
        <p:spPr bwMode="auto">
          <a:xfrm>
            <a:off x="152400" y="981075"/>
            <a:ext cx="4348163" cy="3521075"/>
          </a:xfrm>
          <a:prstGeom prst="rect">
            <a:avLst/>
          </a:prstGeom>
          <a:noFill/>
          <a:ln w="9525">
            <a:noFill/>
            <a:miter lim="800000"/>
          </a:ln>
          <a:effectLst/>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6</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、中断向量表</a:t>
            </a: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IVT</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2800" b="1" dirty="0">
                <a:solidFill>
                  <a:srgbClr val="000000"/>
                </a:solidFill>
                <a:latin typeface="+mn-ea"/>
              </a:rPr>
              <a:t> </a:t>
            </a:r>
            <a:r>
              <a:rPr kumimoji="1" lang="en-US" altLang="zh-CN" sz="2800" b="1" dirty="0" smtClean="0">
                <a:solidFill>
                  <a:srgbClr val="000000"/>
                </a:solidFill>
                <a:latin typeface="+mn-ea"/>
              </a:rPr>
              <a:t>   </a:t>
            </a:r>
            <a:r>
              <a:rPr kumimoji="1" lang="zh-CN" altLang="en-US"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将</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256</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个中断源的中断服务子程序入口地址集中保存在</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00000H-003FFH</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的</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1K</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区域中，称为中断向量表</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IVT</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p>
        </p:txBody>
      </p:sp>
      <p:grpSp>
        <p:nvGrpSpPr>
          <p:cNvPr id="72707" name="组合 36"/>
          <p:cNvGrpSpPr/>
          <p:nvPr/>
        </p:nvGrpSpPr>
        <p:grpSpPr>
          <a:xfrm>
            <a:off x="4376103" y="908050"/>
            <a:ext cx="4751387" cy="5375275"/>
            <a:chOff x="4284663" y="908050"/>
            <a:chExt cx="4751387" cy="5375950"/>
          </a:xfrm>
        </p:grpSpPr>
        <p:sp>
          <p:nvSpPr>
            <p:cNvPr id="207882" name="Text Box 10"/>
            <p:cNvSpPr txBox="1">
              <a:spLocks noChangeArrowheads="1"/>
            </p:cNvSpPr>
            <p:nvPr/>
          </p:nvSpPr>
          <p:spPr bwMode="auto">
            <a:xfrm>
              <a:off x="4284663" y="1000137"/>
              <a:ext cx="1255712" cy="42550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00000H</a:t>
              </a:r>
            </a:p>
          </p:txBody>
        </p:sp>
        <p:sp>
          <p:nvSpPr>
            <p:cNvPr id="207883" name="Text Box 11"/>
            <p:cNvSpPr txBox="1">
              <a:spLocks noChangeArrowheads="1"/>
            </p:cNvSpPr>
            <p:nvPr/>
          </p:nvSpPr>
          <p:spPr bwMode="auto">
            <a:xfrm>
              <a:off x="4284663" y="1376422"/>
              <a:ext cx="1255712" cy="423915"/>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00001H</a:t>
              </a:r>
            </a:p>
          </p:txBody>
        </p:sp>
        <p:sp>
          <p:nvSpPr>
            <p:cNvPr id="207884" name="Text Box 12"/>
            <p:cNvSpPr txBox="1">
              <a:spLocks noChangeArrowheads="1"/>
            </p:cNvSpPr>
            <p:nvPr/>
          </p:nvSpPr>
          <p:spPr bwMode="auto">
            <a:xfrm>
              <a:off x="4284663" y="1706663"/>
              <a:ext cx="1255712" cy="42550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00002H</a:t>
              </a:r>
            </a:p>
          </p:txBody>
        </p:sp>
        <p:sp>
          <p:nvSpPr>
            <p:cNvPr id="207885" name="Text Box 13"/>
            <p:cNvSpPr txBox="1">
              <a:spLocks noChangeArrowheads="1"/>
            </p:cNvSpPr>
            <p:nvPr/>
          </p:nvSpPr>
          <p:spPr bwMode="auto">
            <a:xfrm>
              <a:off x="4284663" y="2062308"/>
              <a:ext cx="1255712" cy="42550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00003H</a:t>
              </a:r>
            </a:p>
          </p:txBody>
        </p:sp>
        <p:sp>
          <p:nvSpPr>
            <p:cNvPr id="207886" name="Text Box 14"/>
            <p:cNvSpPr txBox="1">
              <a:spLocks noChangeArrowheads="1"/>
            </p:cNvSpPr>
            <p:nvPr/>
          </p:nvSpPr>
          <p:spPr bwMode="auto">
            <a:xfrm>
              <a:off x="4284663" y="2429066"/>
              <a:ext cx="1255712" cy="42550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a:ln>
                    <a:noFill/>
                  </a:ln>
                  <a:solidFill>
                    <a:srgbClr val="000000"/>
                  </a:solidFill>
                  <a:effectLst/>
                  <a:uLnTx/>
                  <a:uFillTx/>
                  <a:latin typeface="Arial"/>
                  <a:ea typeface="宋体" panose="02010600030101010101" pitchFamily="2" charset="-122"/>
                  <a:cs typeface="+mn-cs"/>
                </a:rPr>
                <a:t>00004H</a:t>
              </a:r>
            </a:p>
          </p:txBody>
        </p:sp>
        <p:sp>
          <p:nvSpPr>
            <p:cNvPr id="207887" name="Text Box 15"/>
            <p:cNvSpPr txBox="1">
              <a:spLocks noChangeArrowheads="1"/>
            </p:cNvSpPr>
            <p:nvPr/>
          </p:nvSpPr>
          <p:spPr bwMode="auto">
            <a:xfrm>
              <a:off x="4284663" y="2805351"/>
              <a:ext cx="1255712" cy="423915"/>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a:ln>
                    <a:noFill/>
                  </a:ln>
                  <a:solidFill>
                    <a:srgbClr val="000000"/>
                  </a:solidFill>
                  <a:effectLst/>
                  <a:uLnTx/>
                  <a:uFillTx/>
                  <a:latin typeface="Arial"/>
                  <a:ea typeface="宋体" panose="02010600030101010101" pitchFamily="2" charset="-122"/>
                  <a:cs typeface="+mn-cs"/>
                </a:rPr>
                <a:t>00005H</a:t>
              </a:r>
            </a:p>
          </p:txBody>
        </p:sp>
        <p:sp>
          <p:nvSpPr>
            <p:cNvPr id="207888" name="Text Box 16"/>
            <p:cNvSpPr txBox="1">
              <a:spLocks noChangeArrowheads="1"/>
            </p:cNvSpPr>
            <p:nvPr/>
          </p:nvSpPr>
          <p:spPr bwMode="auto">
            <a:xfrm>
              <a:off x="4284663" y="3184811"/>
              <a:ext cx="1255712" cy="42550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a:ln>
                    <a:noFill/>
                  </a:ln>
                  <a:solidFill>
                    <a:srgbClr val="000000"/>
                  </a:solidFill>
                  <a:effectLst/>
                  <a:uLnTx/>
                  <a:uFillTx/>
                  <a:latin typeface="Arial"/>
                  <a:ea typeface="宋体" panose="02010600030101010101" pitchFamily="2" charset="-122"/>
                  <a:cs typeface="+mn-cs"/>
                </a:rPr>
                <a:t>00006H  </a:t>
              </a:r>
            </a:p>
          </p:txBody>
        </p:sp>
        <p:sp>
          <p:nvSpPr>
            <p:cNvPr id="207889" name="Text Box 17"/>
            <p:cNvSpPr txBox="1">
              <a:spLocks noChangeArrowheads="1"/>
            </p:cNvSpPr>
            <p:nvPr/>
          </p:nvSpPr>
          <p:spPr bwMode="auto">
            <a:xfrm>
              <a:off x="4284663" y="3561096"/>
              <a:ext cx="1255712" cy="42550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a:ln>
                    <a:noFill/>
                  </a:ln>
                  <a:solidFill>
                    <a:srgbClr val="000000"/>
                  </a:solidFill>
                  <a:effectLst/>
                  <a:uLnTx/>
                  <a:uFillTx/>
                  <a:latin typeface="Arial"/>
                  <a:ea typeface="宋体" panose="02010600030101010101" pitchFamily="2" charset="-122"/>
                  <a:cs typeface="+mn-cs"/>
                </a:rPr>
                <a:t>00007H</a:t>
              </a:r>
            </a:p>
          </p:txBody>
        </p:sp>
        <p:sp>
          <p:nvSpPr>
            <p:cNvPr id="207890" name="Text Box 18"/>
            <p:cNvSpPr txBox="1">
              <a:spLocks noChangeArrowheads="1"/>
            </p:cNvSpPr>
            <p:nvPr/>
          </p:nvSpPr>
          <p:spPr bwMode="auto">
            <a:xfrm>
              <a:off x="4284663" y="3932618"/>
              <a:ext cx="1255712" cy="42550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a:ln>
                    <a:noFill/>
                  </a:ln>
                  <a:solidFill>
                    <a:srgbClr val="000000"/>
                  </a:solidFill>
                  <a:effectLst/>
                  <a:uLnTx/>
                  <a:uFillTx/>
                  <a:latin typeface="Arial"/>
                  <a:ea typeface="宋体" panose="02010600030101010101" pitchFamily="2" charset="-122"/>
                  <a:cs typeface="+mn-cs"/>
                </a:rPr>
                <a:t>00008H</a:t>
              </a:r>
            </a:p>
          </p:txBody>
        </p:sp>
        <p:sp>
          <p:nvSpPr>
            <p:cNvPr id="207891" name="Text Box 19"/>
            <p:cNvSpPr txBox="1">
              <a:spLocks noChangeArrowheads="1"/>
            </p:cNvSpPr>
            <p:nvPr/>
          </p:nvSpPr>
          <p:spPr bwMode="auto">
            <a:xfrm>
              <a:off x="4284663" y="4308902"/>
              <a:ext cx="1255712" cy="42550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p>
          </p:txBody>
        </p:sp>
        <p:sp>
          <p:nvSpPr>
            <p:cNvPr id="207892" name="Text Box 20"/>
            <p:cNvSpPr txBox="1">
              <a:spLocks noChangeArrowheads="1"/>
            </p:cNvSpPr>
            <p:nvPr/>
          </p:nvSpPr>
          <p:spPr bwMode="auto">
            <a:xfrm>
              <a:off x="4284663" y="4685187"/>
              <a:ext cx="1255712" cy="42550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a:ln>
                    <a:noFill/>
                  </a:ln>
                  <a:solidFill>
                    <a:srgbClr val="000000"/>
                  </a:solidFill>
                  <a:effectLst/>
                  <a:uLnTx/>
                  <a:uFillTx/>
                  <a:latin typeface="Arial"/>
                  <a:ea typeface="宋体" panose="02010600030101010101" pitchFamily="2" charset="-122"/>
                  <a:cs typeface="+mn-cs"/>
                </a:rPr>
                <a:t>003FCH</a:t>
              </a:r>
            </a:p>
          </p:txBody>
        </p:sp>
        <p:sp>
          <p:nvSpPr>
            <p:cNvPr id="207893" name="Text Box 21"/>
            <p:cNvSpPr txBox="1">
              <a:spLocks noChangeArrowheads="1"/>
            </p:cNvSpPr>
            <p:nvPr/>
          </p:nvSpPr>
          <p:spPr bwMode="auto">
            <a:xfrm>
              <a:off x="4284663" y="5061472"/>
              <a:ext cx="1255712" cy="42550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003FDH</a:t>
              </a:r>
            </a:p>
          </p:txBody>
        </p:sp>
        <p:sp>
          <p:nvSpPr>
            <p:cNvPr id="207894" name="Text Box 22"/>
            <p:cNvSpPr txBox="1">
              <a:spLocks noChangeArrowheads="1"/>
            </p:cNvSpPr>
            <p:nvPr/>
          </p:nvSpPr>
          <p:spPr bwMode="auto">
            <a:xfrm>
              <a:off x="5418773" y="960445"/>
              <a:ext cx="2198687" cy="430266"/>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偏移地址</a:t>
              </a:r>
              <a:r>
                <a:rPr kumimoji="1" lang="en-US" altLang="zh-CN"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0# </a:t>
              </a:r>
              <a:r>
                <a:rPr kumimoji="1" lang="en-US" altLang="zh-CN" sz="2200" b="1" i="0" u="none" strike="noStrike" kern="1200" cap="none" spc="0" normalizeH="0" baseline="0" noProof="0" dirty="0" smtClean="0">
                  <a:ln>
                    <a:noFill/>
                  </a:ln>
                  <a:solidFill>
                    <a:srgbClr val="002060"/>
                  </a:solidFill>
                  <a:effectLst/>
                  <a:uLnTx/>
                  <a:uFillTx/>
                  <a:latin typeface="Arial"/>
                  <a:ea typeface="宋体" panose="02010600030101010101" pitchFamily="2" charset="-122"/>
                  <a:cs typeface="+mn-cs"/>
                </a:rPr>
                <a:t> L</a:t>
              </a:r>
              <a:endParaRPr kumimoji="1" lang="en-US" altLang="zh-CN"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endParaRPr>
            </a:p>
          </p:txBody>
        </p:sp>
        <p:sp>
          <p:nvSpPr>
            <p:cNvPr id="207895" name="Text Box 23"/>
            <p:cNvSpPr txBox="1">
              <a:spLocks noChangeArrowheads="1"/>
            </p:cNvSpPr>
            <p:nvPr/>
          </p:nvSpPr>
          <p:spPr bwMode="auto">
            <a:xfrm>
              <a:off x="5418773" y="1336729"/>
              <a:ext cx="2198687" cy="430267"/>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偏移地址</a:t>
              </a:r>
              <a:r>
                <a:rPr kumimoji="1" lang="en-US" altLang="zh-CN"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0#  H</a:t>
              </a:r>
            </a:p>
          </p:txBody>
        </p:sp>
        <p:sp>
          <p:nvSpPr>
            <p:cNvPr id="207896" name="Text Box 24"/>
            <p:cNvSpPr txBox="1">
              <a:spLocks noChangeArrowheads="1"/>
            </p:cNvSpPr>
            <p:nvPr/>
          </p:nvSpPr>
          <p:spPr bwMode="auto">
            <a:xfrm>
              <a:off x="5418773" y="1708250"/>
              <a:ext cx="2198687" cy="430267"/>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段地址</a:t>
              </a:r>
              <a:r>
                <a:rPr kumimoji="1" lang="en-US" altLang="zh-CN"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0#   L</a:t>
              </a:r>
            </a:p>
          </p:txBody>
        </p:sp>
        <p:sp>
          <p:nvSpPr>
            <p:cNvPr id="207897" name="Text Box 25"/>
            <p:cNvSpPr txBox="1">
              <a:spLocks noChangeArrowheads="1"/>
            </p:cNvSpPr>
            <p:nvPr/>
          </p:nvSpPr>
          <p:spPr bwMode="auto">
            <a:xfrm>
              <a:off x="5418773" y="2094062"/>
              <a:ext cx="2198687" cy="430266"/>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段地址</a:t>
              </a:r>
              <a:r>
                <a:rPr kumimoji="1" lang="en-US" altLang="zh-CN"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0#   H</a:t>
              </a:r>
            </a:p>
          </p:txBody>
        </p:sp>
        <p:sp>
          <p:nvSpPr>
            <p:cNvPr id="207898" name="Text Box 26"/>
            <p:cNvSpPr txBox="1">
              <a:spLocks noChangeArrowheads="1"/>
            </p:cNvSpPr>
            <p:nvPr/>
          </p:nvSpPr>
          <p:spPr bwMode="auto">
            <a:xfrm>
              <a:off x="5418773" y="2468759"/>
              <a:ext cx="2198687" cy="430266"/>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a:ln>
                    <a:noFill/>
                  </a:ln>
                  <a:solidFill>
                    <a:srgbClr val="002060"/>
                  </a:solidFill>
                  <a:effectLst/>
                  <a:uLnTx/>
                  <a:uFillTx/>
                  <a:latin typeface="Arial"/>
                  <a:ea typeface="宋体" panose="02010600030101010101" pitchFamily="2" charset="-122"/>
                  <a:cs typeface="+mn-cs"/>
                </a:rPr>
                <a:t>偏移地址</a:t>
              </a:r>
              <a:r>
                <a:rPr kumimoji="1" lang="en-US" altLang="zh-CN" sz="2200" b="1" i="0" u="none" strike="noStrike" kern="1200" cap="none" spc="0" normalizeH="0" baseline="0" noProof="0">
                  <a:ln>
                    <a:noFill/>
                  </a:ln>
                  <a:solidFill>
                    <a:srgbClr val="002060"/>
                  </a:solidFill>
                  <a:effectLst/>
                  <a:uLnTx/>
                  <a:uFillTx/>
                  <a:latin typeface="Arial"/>
                  <a:ea typeface="宋体" panose="02010600030101010101" pitchFamily="2" charset="-122"/>
                  <a:cs typeface="+mn-cs"/>
                </a:rPr>
                <a:t>1#  L</a:t>
              </a:r>
            </a:p>
          </p:txBody>
        </p:sp>
        <p:sp>
          <p:nvSpPr>
            <p:cNvPr id="207899" name="Text Box 27"/>
            <p:cNvSpPr txBox="1">
              <a:spLocks noChangeArrowheads="1"/>
            </p:cNvSpPr>
            <p:nvPr/>
          </p:nvSpPr>
          <p:spPr bwMode="auto">
            <a:xfrm>
              <a:off x="5418773" y="2845043"/>
              <a:ext cx="2198687" cy="430267"/>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a:ln>
                    <a:noFill/>
                  </a:ln>
                  <a:solidFill>
                    <a:srgbClr val="002060"/>
                  </a:solidFill>
                  <a:effectLst/>
                  <a:uLnTx/>
                  <a:uFillTx/>
                  <a:latin typeface="Arial"/>
                  <a:ea typeface="宋体" panose="02010600030101010101" pitchFamily="2" charset="-122"/>
                  <a:cs typeface="+mn-cs"/>
                </a:rPr>
                <a:t>偏移地址</a:t>
              </a:r>
              <a:r>
                <a:rPr kumimoji="1" lang="en-US" altLang="zh-CN" sz="2200" b="1" i="0" u="none" strike="noStrike" kern="1200" cap="none" spc="0" normalizeH="0" baseline="0" noProof="0">
                  <a:ln>
                    <a:noFill/>
                  </a:ln>
                  <a:solidFill>
                    <a:srgbClr val="002060"/>
                  </a:solidFill>
                  <a:effectLst/>
                  <a:uLnTx/>
                  <a:uFillTx/>
                  <a:latin typeface="Arial"/>
                  <a:ea typeface="宋体" panose="02010600030101010101" pitchFamily="2" charset="-122"/>
                  <a:cs typeface="+mn-cs"/>
                </a:rPr>
                <a:t>1#  H</a:t>
              </a:r>
            </a:p>
          </p:txBody>
        </p:sp>
        <p:sp>
          <p:nvSpPr>
            <p:cNvPr id="207900" name="Text Box 28"/>
            <p:cNvSpPr txBox="1">
              <a:spLocks noChangeArrowheads="1"/>
            </p:cNvSpPr>
            <p:nvPr/>
          </p:nvSpPr>
          <p:spPr bwMode="auto">
            <a:xfrm>
              <a:off x="5418773" y="3226091"/>
              <a:ext cx="2198687" cy="430267"/>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a:ln>
                    <a:noFill/>
                  </a:ln>
                  <a:solidFill>
                    <a:srgbClr val="002060"/>
                  </a:solidFill>
                  <a:effectLst/>
                  <a:uLnTx/>
                  <a:uFillTx/>
                  <a:latin typeface="Arial"/>
                  <a:ea typeface="宋体" panose="02010600030101010101" pitchFamily="2" charset="-122"/>
                  <a:cs typeface="+mn-cs"/>
                </a:rPr>
                <a:t>段地址</a:t>
              </a:r>
              <a:r>
                <a:rPr kumimoji="1" lang="en-US" altLang="zh-CN" sz="2200" b="1" i="0" u="none" strike="noStrike" kern="1200" cap="none" spc="0" normalizeH="0" baseline="0" noProof="0">
                  <a:ln>
                    <a:noFill/>
                  </a:ln>
                  <a:solidFill>
                    <a:srgbClr val="002060"/>
                  </a:solidFill>
                  <a:effectLst/>
                  <a:uLnTx/>
                  <a:uFillTx/>
                  <a:latin typeface="Arial"/>
                  <a:ea typeface="宋体" panose="02010600030101010101" pitchFamily="2" charset="-122"/>
                  <a:cs typeface="+mn-cs"/>
                </a:rPr>
                <a:t>1#   L</a:t>
              </a:r>
            </a:p>
          </p:txBody>
        </p:sp>
        <p:sp>
          <p:nvSpPr>
            <p:cNvPr id="207901" name="Text Box 29"/>
            <p:cNvSpPr txBox="1">
              <a:spLocks noChangeArrowheads="1"/>
            </p:cNvSpPr>
            <p:nvPr/>
          </p:nvSpPr>
          <p:spPr bwMode="auto">
            <a:xfrm>
              <a:off x="5418773" y="3602376"/>
              <a:ext cx="2198687" cy="430266"/>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a:ln>
                    <a:noFill/>
                  </a:ln>
                  <a:solidFill>
                    <a:srgbClr val="002060"/>
                  </a:solidFill>
                  <a:effectLst/>
                  <a:uLnTx/>
                  <a:uFillTx/>
                  <a:latin typeface="Arial"/>
                  <a:ea typeface="宋体" panose="02010600030101010101" pitchFamily="2" charset="-122"/>
                  <a:cs typeface="+mn-cs"/>
                </a:rPr>
                <a:t>段地址</a:t>
              </a:r>
              <a:r>
                <a:rPr kumimoji="1" lang="en-US" altLang="zh-CN" sz="2200" b="1" i="0" u="none" strike="noStrike" kern="1200" cap="none" spc="0" normalizeH="0" baseline="0" noProof="0">
                  <a:ln>
                    <a:noFill/>
                  </a:ln>
                  <a:solidFill>
                    <a:srgbClr val="002060"/>
                  </a:solidFill>
                  <a:effectLst/>
                  <a:uLnTx/>
                  <a:uFillTx/>
                  <a:latin typeface="Arial"/>
                  <a:ea typeface="宋体" panose="02010600030101010101" pitchFamily="2" charset="-122"/>
                  <a:cs typeface="+mn-cs"/>
                </a:rPr>
                <a:t>1#   H</a:t>
              </a:r>
            </a:p>
          </p:txBody>
        </p:sp>
        <p:sp>
          <p:nvSpPr>
            <p:cNvPr id="207902" name="Text Box 30"/>
            <p:cNvSpPr txBox="1">
              <a:spLocks noChangeArrowheads="1"/>
            </p:cNvSpPr>
            <p:nvPr/>
          </p:nvSpPr>
          <p:spPr bwMode="auto">
            <a:xfrm>
              <a:off x="5418773" y="3973898"/>
              <a:ext cx="2198687" cy="430266"/>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a:ln>
                    <a:noFill/>
                  </a:ln>
                  <a:solidFill>
                    <a:srgbClr val="002060"/>
                  </a:solidFill>
                  <a:effectLst/>
                  <a:uLnTx/>
                  <a:uFillTx/>
                  <a:latin typeface="Arial"/>
                  <a:ea typeface="宋体" panose="02010600030101010101" pitchFamily="2" charset="-122"/>
                  <a:cs typeface="+mn-cs"/>
                </a:rPr>
                <a:t>------</a:t>
              </a:r>
            </a:p>
          </p:txBody>
        </p:sp>
        <p:sp>
          <p:nvSpPr>
            <p:cNvPr id="207903" name="Text Box 31"/>
            <p:cNvSpPr txBox="1">
              <a:spLocks noChangeArrowheads="1"/>
            </p:cNvSpPr>
            <p:nvPr/>
          </p:nvSpPr>
          <p:spPr bwMode="auto">
            <a:xfrm>
              <a:off x="5418773" y="4350182"/>
              <a:ext cx="2198687" cy="430267"/>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a:ln>
                    <a:noFill/>
                  </a:ln>
                  <a:solidFill>
                    <a:srgbClr val="002060"/>
                  </a:solidFill>
                  <a:effectLst/>
                  <a:uLnTx/>
                  <a:uFillTx/>
                  <a:latin typeface="Arial"/>
                  <a:ea typeface="宋体" panose="02010600030101010101" pitchFamily="2" charset="-122"/>
                  <a:cs typeface="+mn-cs"/>
                </a:rPr>
                <a:t>------</a:t>
              </a:r>
            </a:p>
          </p:txBody>
        </p:sp>
        <p:sp>
          <p:nvSpPr>
            <p:cNvPr id="207904" name="Text Box 32"/>
            <p:cNvSpPr txBox="1">
              <a:spLocks noChangeArrowheads="1"/>
            </p:cNvSpPr>
            <p:nvPr/>
          </p:nvSpPr>
          <p:spPr bwMode="auto">
            <a:xfrm>
              <a:off x="5418773" y="4724879"/>
              <a:ext cx="2198687" cy="430267"/>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偏移地址</a:t>
              </a:r>
              <a:r>
                <a:rPr kumimoji="1" lang="en-US" altLang="zh-CN" sz="2200" b="1" i="0" u="none" strike="noStrike" kern="1200" cap="none" spc="0" normalizeH="0" baseline="0" noProof="0" dirty="0" smtClean="0">
                  <a:ln>
                    <a:noFill/>
                  </a:ln>
                  <a:solidFill>
                    <a:srgbClr val="002060"/>
                  </a:solidFill>
                  <a:effectLst/>
                  <a:uLnTx/>
                  <a:uFillTx/>
                  <a:latin typeface="Arial"/>
                  <a:ea typeface="宋体" panose="02010600030101010101" pitchFamily="2" charset="-122"/>
                  <a:cs typeface="+mn-cs"/>
                </a:rPr>
                <a:t>255#L</a:t>
              </a:r>
              <a:endParaRPr kumimoji="1" lang="en-US" altLang="zh-CN"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endParaRPr>
            </a:p>
          </p:txBody>
        </p:sp>
        <p:sp>
          <p:nvSpPr>
            <p:cNvPr id="207905" name="Text Box 33"/>
            <p:cNvSpPr txBox="1">
              <a:spLocks noChangeArrowheads="1"/>
            </p:cNvSpPr>
            <p:nvPr/>
          </p:nvSpPr>
          <p:spPr bwMode="auto">
            <a:xfrm>
              <a:off x="5418773" y="5101164"/>
              <a:ext cx="2198687" cy="430266"/>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偏移地址</a:t>
              </a:r>
              <a:r>
                <a:rPr kumimoji="1" lang="en-US" altLang="zh-CN" sz="2200" b="1" i="0" u="none" strike="noStrike" kern="1200" cap="none" spc="0" normalizeH="0" baseline="0" noProof="0" dirty="0" smtClean="0">
                  <a:ln>
                    <a:noFill/>
                  </a:ln>
                  <a:solidFill>
                    <a:srgbClr val="002060"/>
                  </a:solidFill>
                  <a:effectLst/>
                  <a:uLnTx/>
                  <a:uFillTx/>
                  <a:latin typeface="Arial"/>
                  <a:ea typeface="宋体" panose="02010600030101010101" pitchFamily="2" charset="-122"/>
                  <a:cs typeface="+mn-cs"/>
                </a:rPr>
                <a:t>255#H</a:t>
              </a:r>
              <a:endParaRPr kumimoji="1" lang="en-US" altLang="zh-CN"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endParaRPr>
            </a:p>
          </p:txBody>
        </p:sp>
        <p:sp>
          <p:nvSpPr>
            <p:cNvPr id="207906" name="Text Box 34"/>
            <p:cNvSpPr txBox="1">
              <a:spLocks noChangeArrowheads="1"/>
            </p:cNvSpPr>
            <p:nvPr/>
          </p:nvSpPr>
          <p:spPr bwMode="auto">
            <a:xfrm>
              <a:off x="4284663" y="5437757"/>
              <a:ext cx="1255712" cy="423915"/>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a:ln>
                    <a:noFill/>
                  </a:ln>
                  <a:solidFill>
                    <a:srgbClr val="000000"/>
                  </a:solidFill>
                  <a:effectLst/>
                  <a:uLnTx/>
                  <a:uFillTx/>
                  <a:latin typeface="Arial"/>
                  <a:ea typeface="宋体" panose="02010600030101010101" pitchFamily="2" charset="-122"/>
                  <a:cs typeface="+mn-cs"/>
                </a:rPr>
                <a:t>003FEH</a:t>
              </a:r>
            </a:p>
          </p:txBody>
        </p:sp>
        <p:sp>
          <p:nvSpPr>
            <p:cNvPr id="207907" name="Text Box 35"/>
            <p:cNvSpPr txBox="1">
              <a:spLocks noChangeArrowheads="1"/>
            </p:cNvSpPr>
            <p:nvPr/>
          </p:nvSpPr>
          <p:spPr bwMode="auto">
            <a:xfrm>
              <a:off x="4284663" y="5812454"/>
              <a:ext cx="1255712" cy="425503"/>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003FFH</a:t>
              </a:r>
            </a:p>
          </p:txBody>
        </p:sp>
        <p:sp>
          <p:nvSpPr>
            <p:cNvPr id="207908" name="Text Box 36"/>
            <p:cNvSpPr txBox="1">
              <a:spLocks noChangeArrowheads="1"/>
            </p:cNvSpPr>
            <p:nvPr/>
          </p:nvSpPr>
          <p:spPr bwMode="auto">
            <a:xfrm>
              <a:off x="5418773" y="5477449"/>
              <a:ext cx="2198687" cy="430267"/>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段地址</a:t>
              </a:r>
              <a:r>
                <a:rPr kumimoji="1" lang="en-US" altLang="zh-CN"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255#  L</a:t>
              </a:r>
            </a:p>
          </p:txBody>
        </p:sp>
        <p:sp>
          <p:nvSpPr>
            <p:cNvPr id="207909" name="Text Box 37"/>
            <p:cNvSpPr txBox="1">
              <a:spLocks noChangeArrowheads="1"/>
            </p:cNvSpPr>
            <p:nvPr/>
          </p:nvSpPr>
          <p:spPr bwMode="auto">
            <a:xfrm>
              <a:off x="5418773" y="5853734"/>
              <a:ext cx="2198687" cy="430266"/>
            </a:xfrm>
            <a:prstGeom prst="rect">
              <a:avLst/>
            </a:prstGeom>
            <a:solidFill>
              <a:srgbClr val="FF9900"/>
            </a:solidFill>
            <a:ln w="9525">
              <a:solidFill>
                <a:schemeClr val="tx1"/>
              </a:solid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段地址</a:t>
              </a:r>
              <a:r>
                <a:rPr kumimoji="1" lang="en-US" altLang="zh-CN" sz="2200" b="1"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t>255#  H</a:t>
              </a:r>
            </a:p>
          </p:txBody>
        </p:sp>
        <p:sp>
          <p:nvSpPr>
            <p:cNvPr id="207910" name="Text Box 38"/>
            <p:cNvSpPr txBox="1">
              <a:spLocks noChangeArrowheads="1"/>
            </p:cNvSpPr>
            <p:nvPr/>
          </p:nvSpPr>
          <p:spPr bwMode="auto">
            <a:xfrm>
              <a:off x="7564438" y="908050"/>
              <a:ext cx="1195387" cy="392162"/>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0#</a:t>
              </a:r>
              <a:r>
                <a:rPr kumimoji="1" lang="zh-CN" altLang="en-US" sz="20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中断源</a:t>
              </a:r>
            </a:p>
          </p:txBody>
        </p:sp>
        <p:sp>
          <p:nvSpPr>
            <p:cNvPr id="207911" name="Text Box 39"/>
            <p:cNvSpPr txBox="1">
              <a:spLocks noChangeArrowheads="1"/>
            </p:cNvSpPr>
            <p:nvPr/>
          </p:nvSpPr>
          <p:spPr bwMode="auto">
            <a:xfrm>
              <a:off x="7566025" y="2475110"/>
              <a:ext cx="1195388" cy="392161"/>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1#</a:t>
              </a:r>
              <a:r>
                <a:rPr kumimoji="1" lang="zh-CN" altLang="en-US" sz="20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中断源</a:t>
              </a:r>
            </a:p>
          </p:txBody>
        </p:sp>
        <p:sp>
          <p:nvSpPr>
            <p:cNvPr id="207912" name="Text Box 40"/>
            <p:cNvSpPr txBox="1">
              <a:spLocks noChangeArrowheads="1"/>
            </p:cNvSpPr>
            <p:nvPr/>
          </p:nvSpPr>
          <p:spPr bwMode="auto">
            <a:xfrm>
              <a:off x="7566025" y="4709002"/>
              <a:ext cx="1470025" cy="392162"/>
            </a:xfrm>
            <a:prstGeom prst="rect">
              <a:avLst/>
            </a:prstGeom>
            <a:noFill/>
            <a:ln w="9525">
              <a:noFill/>
              <a:miter lim="800000"/>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255#</a:t>
              </a:r>
              <a:r>
                <a:rPr kumimoji="1" lang="zh-CN" altLang="en-US" sz="20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中断源</a:t>
              </a:r>
            </a:p>
          </p:txBody>
        </p:sp>
      </p:grpSp>
      <p:sp>
        <p:nvSpPr>
          <p:cNvPr id="36" name="Rectangle 2"/>
          <p:cNvSpPr>
            <a:spLocks noChangeArrowheads="1"/>
          </p:cNvSpPr>
          <p:nvPr/>
        </p:nvSpPr>
        <p:spPr bwMode="auto">
          <a:xfrm>
            <a:off x="2725738" y="31750"/>
            <a:ext cx="36464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Pentium</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中断机制</a:t>
            </a:r>
          </a:p>
        </p:txBody>
      </p:sp>
      <p:sp>
        <p:nvSpPr>
          <p:cNvPr id="7270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586840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p:cNvSpPr txBox="1"/>
          <p:nvPr/>
        </p:nvSpPr>
        <p:spPr>
          <a:xfrm>
            <a:off x="152400" y="836613"/>
            <a:ext cx="4348163" cy="6635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6</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、中断向量表</a:t>
            </a: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IVT</a:t>
            </a:r>
          </a:p>
        </p:txBody>
      </p:sp>
      <p:grpSp>
        <p:nvGrpSpPr>
          <p:cNvPr id="73731" name="组合 33"/>
          <p:cNvGrpSpPr/>
          <p:nvPr/>
        </p:nvGrpSpPr>
        <p:grpSpPr>
          <a:xfrm>
            <a:off x="5940425" y="1052513"/>
            <a:ext cx="3143250" cy="5276850"/>
            <a:chOff x="5940152" y="1196975"/>
            <a:chExt cx="3143523" cy="5276850"/>
          </a:xfrm>
        </p:grpSpPr>
        <p:sp>
          <p:nvSpPr>
            <p:cNvPr id="73770" name="Text Box 37"/>
            <p:cNvSpPr txBox="1"/>
            <p:nvPr/>
          </p:nvSpPr>
          <p:spPr>
            <a:xfrm>
              <a:off x="5940152" y="1196975"/>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00000H</a:t>
              </a:r>
            </a:p>
          </p:txBody>
        </p:sp>
        <p:sp>
          <p:nvSpPr>
            <p:cNvPr id="73771" name="Text Box 38"/>
            <p:cNvSpPr txBox="1"/>
            <p:nvPr/>
          </p:nvSpPr>
          <p:spPr>
            <a:xfrm>
              <a:off x="5940152" y="1577975"/>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00001H</a:t>
              </a:r>
            </a:p>
          </p:txBody>
        </p:sp>
        <p:sp>
          <p:nvSpPr>
            <p:cNvPr id="73772" name="Text Box 39"/>
            <p:cNvSpPr txBox="1"/>
            <p:nvPr/>
          </p:nvSpPr>
          <p:spPr>
            <a:xfrm>
              <a:off x="5940152" y="1954213"/>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00002H</a:t>
              </a:r>
            </a:p>
          </p:txBody>
        </p:sp>
        <p:sp>
          <p:nvSpPr>
            <p:cNvPr id="73773" name="Text Box 40"/>
            <p:cNvSpPr txBox="1"/>
            <p:nvPr/>
          </p:nvSpPr>
          <p:spPr>
            <a:xfrm>
              <a:off x="5940152" y="2263775"/>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00003H</a:t>
              </a:r>
            </a:p>
          </p:txBody>
        </p:sp>
        <p:sp>
          <p:nvSpPr>
            <p:cNvPr id="73774" name="Text Box 41"/>
            <p:cNvSpPr txBox="1"/>
            <p:nvPr/>
          </p:nvSpPr>
          <p:spPr>
            <a:xfrm>
              <a:off x="5940152" y="2644775"/>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00004H</a:t>
              </a:r>
            </a:p>
          </p:txBody>
        </p:sp>
        <p:sp>
          <p:nvSpPr>
            <p:cNvPr id="73775" name="Text Box 42"/>
            <p:cNvSpPr txBox="1"/>
            <p:nvPr/>
          </p:nvSpPr>
          <p:spPr>
            <a:xfrm>
              <a:off x="5940152" y="3025775"/>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00005H</a:t>
              </a:r>
            </a:p>
          </p:txBody>
        </p:sp>
        <p:sp>
          <p:nvSpPr>
            <p:cNvPr id="73776" name="Text Box 43"/>
            <p:cNvSpPr txBox="1"/>
            <p:nvPr/>
          </p:nvSpPr>
          <p:spPr>
            <a:xfrm>
              <a:off x="5940152" y="3411538"/>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00006H  </a:t>
              </a:r>
            </a:p>
          </p:txBody>
        </p:sp>
        <p:sp>
          <p:nvSpPr>
            <p:cNvPr id="73777" name="Text Box 44"/>
            <p:cNvSpPr txBox="1"/>
            <p:nvPr/>
          </p:nvSpPr>
          <p:spPr>
            <a:xfrm>
              <a:off x="5940152" y="3792538"/>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00007H</a:t>
              </a:r>
            </a:p>
          </p:txBody>
        </p:sp>
        <p:sp>
          <p:nvSpPr>
            <p:cNvPr id="73778" name="Text Box 45"/>
            <p:cNvSpPr txBox="1"/>
            <p:nvPr/>
          </p:nvSpPr>
          <p:spPr>
            <a:xfrm>
              <a:off x="5940152" y="4168775"/>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00008H</a:t>
              </a:r>
            </a:p>
          </p:txBody>
        </p:sp>
        <p:sp>
          <p:nvSpPr>
            <p:cNvPr id="73779" name="Text Box 46"/>
            <p:cNvSpPr txBox="1"/>
            <p:nvPr/>
          </p:nvSpPr>
          <p:spPr>
            <a:xfrm>
              <a:off x="5940152" y="4549775"/>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a:t>
              </a:r>
            </a:p>
          </p:txBody>
        </p:sp>
        <p:sp>
          <p:nvSpPr>
            <p:cNvPr id="73780" name="Text Box 47"/>
            <p:cNvSpPr txBox="1"/>
            <p:nvPr/>
          </p:nvSpPr>
          <p:spPr>
            <a:xfrm>
              <a:off x="5940152" y="4930775"/>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003FCH</a:t>
              </a:r>
            </a:p>
          </p:txBody>
        </p:sp>
        <p:sp>
          <p:nvSpPr>
            <p:cNvPr id="73781" name="Text Box 48"/>
            <p:cNvSpPr txBox="1"/>
            <p:nvPr/>
          </p:nvSpPr>
          <p:spPr>
            <a:xfrm>
              <a:off x="5940152" y="5311775"/>
              <a:ext cx="1145579" cy="70802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003FDH</a:t>
              </a:r>
            </a:p>
          </p:txBody>
        </p:sp>
        <p:sp>
          <p:nvSpPr>
            <p:cNvPr id="73782" name="Text Box 49"/>
            <p:cNvSpPr txBox="1"/>
            <p:nvPr/>
          </p:nvSpPr>
          <p:spPr>
            <a:xfrm>
              <a:off x="7143692" y="1196975"/>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偏移地址</a:t>
              </a: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0#   L</a:t>
              </a:r>
            </a:p>
          </p:txBody>
        </p:sp>
        <p:sp>
          <p:nvSpPr>
            <p:cNvPr id="73783" name="Text Box 50"/>
            <p:cNvSpPr txBox="1"/>
            <p:nvPr/>
          </p:nvSpPr>
          <p:spPr>
            <a:xfrm>
              <a:off x="7143692" y="1577975"/>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偏移地址</a:t>
              </a: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0#  H</a:t>
              </a:r>
            </a:p>
          </p:txBody>
        </p:sp>
        <p:sp>
          <p:nvSpPr>
            <p:cNvPr id="73784" name="Text Box 51"/>
            <p:cNvSpPr txBox="1"/>
            <p:nvPr/>
          </p:nvSpPr>
          <p:spPr>
            <a:xfrm>
              <a:off x="7143692" y="1954213"/>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段地址</a:t>
              </a: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0#   L</a:t>
              </a:r>
            </a:p>
          </p:txBody>
        </p:sp>
        <p:sp>
          <p:nvSpPr>
            <p:cNvPr id="73785" name="Text Box 52"/>
            <p:cNvSpPr txBox="1"/>
            <p:nvPr/>
          </p:nvSpPr>
          <p:spPr>
            <a:xfrm>
              <a:off x="7143692" y="2263775"/>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段地址</a:t>
              </a: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0#   H</a:t>
              </a:r>
            </a:p>
          </p:txBody>
        </p:sp>
        <p:sp>
          <p:nvSpPr>
            <p:cNvPr id="73786" name="Text Box 53"/>
            <p:cNvSpPr txBox="1"/>
            <p:nvPr/>
          </p:nvSpPr>
          <p:spPr>
            <a:xfrm>
              <a:off x="7143692" y="2644775"/>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偏移地址</a:t>
              </a: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1#  L</a:t>
              </a:r>
            </a:p>
          </p:txBody>
        </p:sp>
        <p:sp>
          <p:nvSpPr>
            <p:cNvPr id="73787" name="Text Box 54"/>
            <p:cNvSpPr txBox="1"/>
            <p:nvPr/>
          </p:nvSpPr>
          <p:spPr>
            <a:xfrm>
              <a:off x="7143692" y="3025775"/>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偏移地址</a:t>
              </a: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1#  H</a:t>
              </a:r>
            </a:p>
          </p:txBody>
        </p:sp>
        <p:sp>
          <p:nvSpPr>
            <p:cNvPr id="73788" name="Text Box 55"/>
            <p:cNvSpPr txBox="1"/>
            <p:nvPr/>
          </p:nvSpPr>
          <p:spPr>
            <a:xfrm>
              <a:off x="7143692" y="3411538"/>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段地址</a:t>
              </a: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1#   L</a:t>
              </a:r>
            </a:p>
          </p:txBody>
        </p:sp>
        <p:sp>
          <p:nvSpPr>
            <p:cNvPr id="73789" name="Text Box 56"/>
            <p:cNvSpPr txBox="1"/>
            <p:nvPr/>
          </p:nvSpPr>
          <p:spPr>
            <a:xfrm>
              <a:off x="7143692" y="3792538"/>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段地址</a:t>
              </a: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1#   H</a:t>
              </a:r>
            </a:p>
          </p:txBody>
        </p:sp>
        <p:sp>
          <p:nvSpPr>
            <p:cNvPr id="73790" name="Text Box 57"/>
            <p:cNvSpPr txBox="1"/>
            <p:nvPr/>
          </p:nvSpPr>
          <p:spPr>
            <a:xfrm>
              <a:off x="7143692" y="4168775"/>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a:t>
              </a:r>
            </a:p>
          </p:txBody>
        </p:sp>
        <p:sp>
          <p:nvSpPr>
            <p:cNvPr id="73791" name="Text Box 58"/>
            <p:cNvSpPr txBox="1"/>
            <p:nvPr/>
          </p:nvSpPr>
          <p:spPr>
            <a:xfrm>
              <a:off x="7143692" y="4549775"/>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a:t>
              </a:r>
            </a:p>
          </p:txBody>
        </p:sp>
        <p:sp>
          <p:nvSpPr>
            <p:cNvPr id="73792" name="Text Box 59"/>
            <p:cNvSpPr txBox="1"/>
            <p:nvPr/>
          </p:nvSpPr>
          <p:spPr>
            <a:xfrm>
              <a:off x="7143692" y="4930775"/>
              <a:ext cx="1939983" cy="40011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偏移地址</a:t>
              </a: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255#L</a:t>
              </a:r>
            </a:p>
          </p:txBody>
        </p:sp>
        <p:sp>
          <p:nvSpPr>
            <p:cNvPr id="73793" name="Text Box 60"/>
            <p:cNvSpPr txBox="1"/>
            <p:nvPr/>
          </p:nvSpPr>
          <p:spPr>
            <a:xfrm>
              <a:off x="7143692" y="5311775"/>
              <a:ext cx="1939983" cy="40011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偏移地址</a:t>
              </a:r>
              <a:r>
                <a:rPr kumimoji="1" lang="en-US" altLang="zh-CN" sz="1800" b="1" i="0" u="none" strike="noStrike" kern="1200" cap="none" spc="0" normalizeH="0" baseline="0" noProof="0" dirty="0" smtClean="0">
                  <a:ln>
                    <a:noFill/>
                  </a:ln>
                  <a:solidFill>
                    <a:srgbClr val="002060"/>
                  </a:solidFill>
                  <a:effectLst/>
                  <a:uLnTx/>
                  <a:uFillTx/>
                  <a:latin typeface="Arial"/>
                  <a:ea typeface="宋体"/>
                  <a:cs typeface="+mn-cs"/>
                </a:rPr>
                <a:t>255#H</a:t>
              </a:r>
              <a:endParaRPr kumimoji="1" lang="en-US" altLang="zh-CN" sz="2000" b="1" i="0" u="none" strike="noStrike" kern="1200" cap="none" spc="0" normalizeH="0" baseline="0" noProof="0" dirty="0">
                <a:ln>
                  <a:noFill/>
                </a:ln>
                <a:solidFill>
                  <a:srgbClr val="002060"/>
                </a:solidFill>
                <a:effectLst/>
                <a:uLnTx/>
                <a:uFillTx/>
                <a:latin typeface="Arial"/>
                <a:ea typeface="宋体"/>
                <a:cs typeface="+mn-cs"/>
              </a:endParaRPr>
            </a:p>
          </p:txBody>
        </p:sp>
        <p:sp>
          <p:nvSpPr>
            <p:cNvPr id="73794" name="Text Box 61"/>
            <p:cNvSpPr txBox="1"/>
            <p:nvPr/>
          </p:nvSpPr>
          <p:spPr>
            <a:xfrm>
              <a:off x="5940152" y="5692775"/>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003FEH</a:t>
              </a:r>
            </a:p>
          </p:txBody>
        </p:sp>
        <p:sp>
          <p:nvSpPr>
            <p:cNvPr id="73795" name="Text Box 62"/>
            <p:cNvSpPr txBox="1"/>
            <p:nvPr/>
          </p:nvSpPr>
          <p:spPr>
            <a:xfrm>
              <a:off x="5940152" y="6073775"/>
              <a:ext cx="1145579" cy="4000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003FFH</a:t>
              </a:r>
            </a:p>
          </p:txBody>
        </p:sp>
        <p:sp>
          <p:nvSpPr>
            <p:cNvPr id="73796" name="Text Box 63"/>
            <p:cNvSpPr txBox="1"/>
            <p:nvPr/>
          </p:nvSpPr>
          <p:spPr>
            <a:xfrm>
              <a:off x="7143692" y="5692775"/>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段地址</a:t>
              </a: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255#  L</a:t>
              </a:r>
            </a:p>
          </p:txBody>
        </p:sp>
        <p:sp>
          <p:nvSpPr>
            <p:cNvPr id="73797" name="Text Box 64"/>
            <p:cNvSpPr txBox="1"/>
            <p:nvPr/>
          </p:nvSpPr>
          <p:spPr>
            <a:xfrm>
              <a:off x="7143692" y="6073775"/>
              <a:ext cx="1939983" cy="400050"/>
            </a:xfrm>
            <a:prstGeom prst="rect">
              <a:avLst/>
            </a:prstGeom>
            <a:solidFill>
              <a:srgbClr val="FF9900"/>
            </a:solidFill>
            <a:ln w="9525" cap="flat" cmpd="sng">
              <a:solidFill>
                <a:schemeClr val="tx1"/>
              </a:solidFill>
              <a:prstDash val="solid"/>
              <a:miter/>
              <a:headEnd type="none" w="med" len="med"/>
              <a:tailEnd type="none" w="med" len="med"/>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2060"/>
                  </a:solidFill>
                  <a:effectLst/>
                  <a:uLnTx/>
                  <a:uFillTx/>
                  <a:latin typeface="Arial"/>
                  <a:ea typeface="宋体"/>
                  <a:cs typeface="+mn-cs"/>
                </a:rPr>
                <a:t>段地址</a:t>
              </a:r>
              <a:r>
                <a:rPr kumimoji="1" lang="en-US" altLang="zh-CN" sz="2000" b="1" i="0" u="none" strike="noStrike" kern="1200" cap="none" spc="0" normalizeH="0" baseline="0" noProof="0" dirty="0">
                  <a:ln>
                    <a:noFill/>
                  </a:ln>
                  <a:solidFill>
                    <a:srgbClr val="002060"/>
                  </a:solidFill>
                  <a:effectLst/>
                  <a:uLnTx/>
                  <a:uFillTx/>
                  <a:latin typeface="Arial"/>
                  <a:ea typeface="宋体"/>
                  <a:cs typeface="+mn-cs"/>
                </a:rPr>
                <a:t>255#  H</a:t>
              </a:r>
            </a:p>
          </p:txBody>
        </p:sp>
      </p:grpSp>
      <p:graphicFrame>
        <p:nvGraphicFramePr>
          <p:cNvPr id="209052" name="Group 156"/>
          <p:cNvGraphicFramePr>
            <a:graphicFrameLocks noGrp="1"/>
          </p:cNvGraphicFramePr>
          <p:nvPr>
            <p:ph idx="1"/>
            <p:custDataLst>
              <p:tags r:id="rId1"/>
            </p:custDataLst>
            <p:extLst>
              <p:ext uri="{D42A27DB-BD31-4B8C-83A1-F6EECF244321}">
                <p14:modId xmlns:p14="http://schemas.microsoft.com/office/powerpoint/2010/main" val="1334014818"/>
              </p:ext>
            </p:extLst>
          </p:nvPr>
        </p:nvGraphicFramePr>
        <p:xfrm>
          <a:off x="107950" y="1989138"/>
          <a:ext cx="5789930" cy="3816352"/>
        </p:xfrm>
        <a:graphic>
          <a:graphicData uri="http://schemas.openxmlformats.org/drawingml/2006/table">
            <a:tbl>
              <a:tblPr/>
              <a:tblGrid>
                <a:gridCol w="864507">
                  <a:extLst>
                    <a:ext uri="{9D8B030D-6E8A-4147-A177-3AD203B41FA5}">
                      <a16:colId xmlns:a16="http://schemas.microsoft.com/office/drawing/2014/main" val="20000"/>
                    </a:ext>
                  </a:extLst>
                </a:gridCol>
                <a:gridCol w="2205001">
                  <a:extLst>
                    <a:ext uri="{9D8B030D-6E8A-4147-A177-3AD203B41FA5}">
                      <a16:colId xmlns:a16="http://schemas.microsoft.com/office/drawing/2014/main" val="20001"/>
                    </a:ext>
                  </a:extLst>
                </a:gridCol>
                <a:gridCol w="2720422">
                  <a:extLst>
                    <a:ext uri="{9D8B030D-6E8A-4147-A177-3AD203B41FA5}">
                      <a16:colId xmlns:a16="http://schemas.microsoft.com/office/drawing/2014/main" val="20002"/>
                    </a:ext>
                  </a:extLst>
                </a:gridCol>
              </a:tblGrid>
              <a:tr h="449263">
                <a:tc rowSpan="2">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中断向量号</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入口地址</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0"/>
                  </a:ext>
                </a:extLst>
              </a:tr>
              <a:tr h="465137">
                <a:tc vMerge="1">
                  <a:txBody>
                    <a:bodyPr/>
                    <a:lstStyle/>
                    <a:p>
                      <a:endParaRPr lang="zh-CN"/>
                    </a:p>
                  </a:txBody>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偏移地址</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段地址</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263">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4*0+1</a:t>
                      </a:r>
                      <a:r>
                        <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4*0</a:t>
                      </a:r>
                      <a:r>
                        <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4*0+3</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4*0+2</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9263">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4*1+1</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4*1</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4*1+3</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4*1+2</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7675">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9263">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4*n+1</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(4*n+3</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4*n+2)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9263">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57225">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255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(4*255+1</a:t>
                      </a: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4*255)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defRPr kumimoji="1" sz="3200">
                          <a:solidFill>
                            <a:schemeClr val="tx1"/>
                          </a:solidFill>
                          <a:latin typeface="Times New Roman" panose="02020603050405020304" pitchFamily="18" charset="0"/>
                          <a:ea typeface="宋体" panose="02010600030101010101" pitchFamily="2" charset="-122"/>
                        </a:defRPr>
                      </a:lvl1pPr>
                      <a:lvl2pPr marL="742950" indent="-285750" algn="just"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2pPr>
                      <a:lvl3pPr marL="1143000" indent="-228600" algn="just"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3pPr>
                      <a:lvl4pPr marL="1600200" indent="-228600" algn="just"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4pPr>
                      <a:lvl5pPr marL="2057400" indent="-228600" algn="just"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algn="just"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(4*255+3</a:t>
                      </a:r>
                      <a:r>
                        <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4*255+2)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5" name="Rectangle 2"/>
          <p:cNvSpPr>
            <a:spLocks noChangeArrowheads="1"/>
          </p:cNvSpPr>
          <p:nvPr/>
        </p:nvSpPr>
        <p:spPr bwMode="auto">
          <a:xfrm>
            <a:off x="2725738" y="31750"/>
            <a:ext cx="36464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Pentium</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中断机制</a:t>
            </a:r>
          </a:p>
        </p:txBody>
      </p:sp>
      <p:sp>
        <p:nvSpPr>
          <p:cNvPr id="73769" name="灯片编号占位符 4"/>
          <p:cNvSpPr txBox="1">
            <a:spLocks noGrp="1"/>
          </p:cNvSpPr>
          <p:nvPr>
            <p:ph type="sldNum" sz="quarter" idx="4294967295"/>
          </p:nvPr>
        </p:nvSpPr>
        <p:spPr>
          <a:xfrm>
            <a:off x="8247063" y="6238875"/>
            <a:ext cx="717550" cy="4572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1" lang="en-US" altLang="zh-CN" sz="2400" b="1" i="0" u="none" strike="noStrike" kern="1200" cap="none" spc="0" normalizeH="0" baseline="0" noProof="0" dirty="0">
                <a:ln>
                  <a:noFill/>
                </a:ln>
                <a:solidFill>
                  <a:srgbClr val="000000"/>
                </a:solidFill>
                <a:effectLst/>
                <a:uLnTx/>
                <a:uFillTx/>
                <a:latin typeface="Arial"/>
                <a:ea typeface="宋体"/>
                <a:cs typeface="+mn-cs"/>
              </a:rPr>
              <a:pPr marL="0" marR="0" lvl="0" indent="0" algn="l" defTabSz="914400" rtl="0" eaLnBrk="1" fontAlgn="base" latinLnBrk="0" hangingPunct="1">
                <a:lnSpc>
                  <a:spcPct val="100000"/>
                </a:lnSpc>
                <a:spcBef>
                  <a:spcPct val="0"/>
                </a:spcBef>
                <a:spcAft>
                  <a:spcPct val="0"/>
                </a:spcAft>
                <a:buClrTx/>
                <a:buSzTx/>
                <a:buFontTx/>
                <a:buNone/>
                <a:tabLst/>
                <a:defRPr/>
              </a:pPr>
              <a:t>68</a:t>
            </a:fld>
            <a:endParaRPr kumimoji="1" lang="en-US" altLang="zh-CN" sz="2400" b="1" i="0" u="none" strike="noStrike" kern="120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213560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09052"/>
                                        </p:tgtEl>
                                        <p:attrNameLst>
                                          <p:attrName>style.visibility</p:attrName>
                                        </p:attrNameLst>
                                      </p:cBhvr>
                                      <p:to>
                                        <p:strVal val="visible"/>
                                      </p:to>
                                    </p:set>
                                    <p:animEffect transition="in" filter="slide(fromRight)">
                                      <p:cBhvr>
                                        <p:cTn id="7" dur="500"/>
                                        <p:tgtEl>
                                          <p:spTgt spid="209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70"/>
          <p:cNvSpPr txBox="1"/>
          <p:nvPr/>
        </p:nvSpPr>
        <p:spPr>
          <a:xfrm>
            <a:off x="152400" y="836613"/>
            <a:ext cx="8812213" cy="6032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7</a:t>
            </a:r>
            <a:r>
              <a:rPr kumimoji="1"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、中断服务子程序入口地址形成</a:t>
            </a:r>
            <a:endParaRPr kumimoji="1" lang="zh-CN" altLang="en-US" sz="28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endParaRPr>
          </a:p>
        </p:txBody>
      </p:sp>
      <p:sp>
        <p:nvSpPr>
          <p:cNvPr id="102471" name="Text Box 71"/>
          <p:cNvSpPr txBox="1"/>
          <p:nvPr/>
        </p:nvSpPr>
        <p:spPr>
          <a:xfrm>
            <a:off x="250825" y="4292600"/>
            <a:ext cx="8243888" cy="18700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3500"/>
              </a:lnSpc>
              <a:spcBef>
                <a:spcPct val="0"/>
              </a:spcBef>
              <a:spcAft>
                <a:spcPct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）中断周期获取中断向量号</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N</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p>
          <a:p>
            <a:pPr marL="0" marR="0" lvl="0" indent="0" algn="l" defTabSz="914400" rtl="0" eaLnBrk="1" fontAlgn="base" latinLnBrk="0" hangingPunct="1">
              <a:lnSpc>
                <a:spcPts val="3500"/>
              </a:lnSpc>
              <a:spcBef>
                <a:spcPct val="0"/>
              </a:spcBef>
              <a:spcAft>
                <a:spcPct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2</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）根据</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N</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，查中断向量表</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IVT</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p>
          <a:p>
            <a:pPr marL="0" marR="0" lvl="0" indent="0" algn="l" defTabSz="914400" rtl="0" eaLnBrk="1" fontAlgn="base" latinLnBrk="0" hangingPunct="1">
              <a:lnSpc>
                <a:spcPts val="3500"/>
              </a:lnSpc>
              <a:spcBef>
                <a:spcPct val="0"/>
              </a:spcBef>
              <a:spcAft>
                <a:spcPct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3</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(4N+1</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4N)→(IP)</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(4N+3</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4N+2)→(CS)</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p>
          <a:p>
            <a:pPr marL="0" marR="0" lvl="0" indent="0" algn="l" defTabSz="914400" rtl="0" eaLnBrk="1" fontAlgn="base" latinLnBrk="0" hangingPunct="1">
              <a:lnSpc>
                <a:spcPts val="3500"/>
              </a:lnSpc>
              <a:spcBef>
                <a:spcPct val="0"/>
              </a:spcBef>
              <a:spcAft>
                <a:spcPct val="0"/>
              </a:spcAft>
              <a:buClrTx/>
              <a:buSzTx/>
              <a:buFont typeface="Wingdings" panose="05000000000000000000" pitchFamily="2" charset="2"/>
              <a:buNone/>
              <a:tabLst/>
              <a:defRPr/>
            </a:pP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4</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）中断服务子程序入口地址为：</a:t>
            </a:r>
            <a:r>
              <a:rPr kumimoji="1" lang="en-US" altLang="zh-CN"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16d*(CS)+(IP)</a:t>
            </a:r>
            <a:r>
              <a:rPr kumimoji="1"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a:cs typeface="+mn-cs"/>
              </a:rPr>
              <a:t>。</a:t>
            </a:r>
          </a:p>
        </p:txBody>
      </p:sp>
      <p:pic>
        <p:nvPicPr>
          <p:cNvPr id="74756" name="Picture 73"/>
          <p:cNvPicPr>
            <a:picLocks noChangeAspect="1"/>
          </p:cNvPicPr>
          <p:nvPr/>
        </p:nvPicPr>
        <p:blipFill>
          <a:blip r:embed="rId2"/>
          <a:stretch>
            <a:fillRect/>
          </a:stretch>
        </p:blipFill>
        <p:spPr>
          <a:xfrm>
            <a:off x="1547813" y="1628775"/>
            <a:ext cx="6337300" cy="2528888"/>
          </a:xfrm>
          <a:prstGeom prst="rect">
            <a:avLst/>
          </a:prstGeom>
          <a:noFill/>
          <a:ln w="9525">
            <a:noFill/>
          </a:ln>
        </p:spPr>
      </p:pic>
      <p:sp>
        <p:nvSpPr>
          <p:cNvPr id="6" name="Rectangle 2"/>
          <p:cNvSpPr>
            <a:spLocks noChangeArrowheads="1"/>
          </p:cNvSpPr>
          <p:nvPr/>
        </p:nvSpPr>
        <p:spPr bwMode="auto">
          <a:xfrm>
            <a:off x="2725738" y="31750"/>
            <a:ext cx="36464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Pentium</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中断机制</a:t>
            </a:r>
          </a:p>
        </p:txBody>
      </p:sp>
      <p:sp>
        <p:nvSpPr>
          <p:cNvPr id="7475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0605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02471"/>
                                        </p:tgtEl>
                                        <p:attrNameLst>
                                          <p:attrName>style.visibility</p:attrName>
                                        </p:attrNameLst>
                                      </p:cBhvr>
                                      <p:to>
                                        <p:strVal val="visible"/>
                                      </p:to>
                                    </p:set>
                                    <p:animEffect transition="in" filter="slide(fromRight)">
                                      <p:cBhvr>
                                        <p:cTn id="7" dur="500"/>
                                        <p:tgtEl>
                                          <p:spTgt spid="102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2.2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设备的通用模型</a:t>
            </a:r>
          </a:p>
        </p:txBody>
      </p:sp>
      <p:sp>
        <p:nvSpPr>
          <p:cNvPr id="11267"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3"/>
          <p:cNvSpPr txBox="1">
            <a:spLocks noChangeArrowheads="1"/>
          </p:cNvSpPr>
          <p:nvPr/>
        </p:nvSpPr>
        <p:spPr bwMode="auto">
          <a:xfrm>
            <a:off x="76200" y="981075"/>
            <a:ext cx="4449763" cy="3863975"/>
          </a:xfrm>
          <a:prstGeom prst="rect">
            <a:avLst/>
          </a:prstGeom>
          <a:noFill/>
          <a:ln w="9525">
            <a:noFill/>
            <a:miter lim="800000"/>
          </a:ln>
        </p:spPr>
        <p:txBody>
          <a:bodyPr/>
          <a:lstStyle/>
          <a:p>
            <a:pPr marL="342900" marR="0" lvl="0" indent="-342900" algn="just" defTabSz="914400" rtl="0" eaLnBrk="0" fontAlgn="base" latinLnBrk="0" hangingPunct="0">
              <a:lnSpc>
                <a:spcPct val="130000"/>
              </a:lnSpc>
              <a:spcBef>
                <a:spcPct val="20000"/>
              </a:spcBef>
              <a:spcAft>
                <a:spcPct val="0"/>
              </a:spcAft>
              <a:buClrTx/>
              <a:buSzTx/>
              <a:buFontTx/>
              <a:buChar char="•"/>
              <a:tabLst/>
              <a:defRPr/>
            </a:pP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通过</a:t>
            </a:r>
            <a:r>
              <a:rPr kumimoji="1" lang="zh-CN" altLang="en-US" sz="2000" b="1"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电缆</a:t>
            </a: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与计算机内部</a:t>
            </a:r>
            <a:r>
              <a:rPr kumimoji="1" lang="en-US" altLang="zh-CN"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接口进行数据、状态和控制信息的传送</a:t>
            </a:r>
          </a:p>
          <a:p>
            <a:pPr marL="342900" marR="0" lvl="0" indent="-342900" algn="just" defTabSz="914400" rtl="0" eaLnBrk="0" fontAlgn="base" latinLnBrk="0" hangingPunct="0">
              <a:lnSpc>
                <a:spcPct val="130000"/>
              </a:lnSpc>
              <a:spcBef>
                <a:spcPct val="20000"/>
              </a:spcBef>
              <a:spcAft>
                <a:spcPct val="0"/>
              </a:spcAft>
              <a:buClrTx/>
              <a:buSzTx/>
              <a:buFontTx/>
              <a:buChar char="•"/>
              <a:tabLst/>
              <a:defRPr/>
            </a:pPr>
            <a:r>
              <a:rPr kumimoji="1" lang="zh-CN" altLang="en-US" sz="2000" b="1"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控制逻辑</a:t>
            </a: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根据控制信息控制设备的操作，并检测设备状态</a:t>
            </a:r>
          </a:p>
          <a:p>
            <a:pPr marL="342900" marR="0" lvl="0" indent="-342900" algn="just" defTabSz="914400" rtl="0" eaLnBrk="0" fontAlgn="base" latinLnBrk="0" hangingPunct="0">
              <a:lnSpc>
                <a:spcPct val="130000"/>
              </a:lnSpc>
              <a:spcBef>
                <a:spcPct val="20000"/>
              </a:spcBef>
              <a:spcAft>
                <a:spcPct val="0"/>
              </a:spcAft>
              <a:buClrTx/>
              <a:buSzTx/>
              <a:buFontTx/>
              <a:buChar char="•"/>
              <a:tabLst/>
              <a:defRPr/>
            </a:pPr>
            <a:r>
              <a:rPr kumimoji="1" lang="zh-CN" altLang="en-US" sz="2000" b="1"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缓冲器</a:t>
            </a: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用于保存交换的数据信息</a:t>
            </a:r>
          </a:p>
          <a:p>
            <a:pPr marL="342900" marR="0" lvl="0" indent="-342900" algn="just" defTabSz="914400" rtl="0" eaLnBrk="0" fontAlgn="base" latinLnBrk="0" hangingPunct="0">
              <a:lnSpc>
                <a:spcPct val="130000"/>
              </a:lnSpc>
              <a:spcBef>
                <a:spcPct val="20000"/>
              </a:spcBef>
              <a:spcAft>
                <a:spcPct val="0"/>
              </a:spcAft>
              <a:buClrTx/>
              <a:buSzTx/>
              <a:buFontTx/>
              <a:buChar char="•"/>
              <a:tabLst/>
              <a:defRPr/>
            </a:pPr>
            <a:r>
              <a:rPr kumimoji="1" lang="zh-CN" altLang="en-US" sz="2000" b="1"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变换器</a:t>
            </a: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用于在电信号形式（内部数据）和其他形式的设备数据之间进行转换</a:t>
            </a:r>
          </a:p>
          <a:p>
            <a:pPr marL="342900" marR="0" lvl="0" indent="-342900" algn="just" defTabSz="914400" rtl="0" eaLnBrk="0" fontAlgn="base" latinLnBrk="0" hangingPunct="0">
              <a:lnSpc>
                <a:spcPct val="130000"/>
              </a:lnSpc>
              <a:spcBef>
                <a:spcPct val="20000"/>
              </a:spcBef>
              <a:spcAft>
                <a:spcPct val="0"/>
              </a:spcAft>
              <a:buClrTx/>
              <a:buSzTx/>
              <a:buFontTx/>
              <a:buChar char="•"/>
              <a:tabLst/>
              <a:defRPr/>
            </a:pPr>
            <a:endPar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endParaRPr>
          </a:p>
        </p:txBody>
      </p:sp>
      <p:sp>
        <p:nvSpPr>
          <p:cNvPr id="11269" name="Rectangle 4"/>
          <p:cNvSpPr/>
          <p:nvPr/>
        </p:nvSpPr>
        <p:spPr>
          <a:xfrm>
            <a:off x="4627563" y="2143125"/>
            <a:ext cx="4191000" cy="2286000"/>
          </a:xfrm>
          <a:prstGeom prst="rect">
            <a:avLst/>
          </a:prstGeom>
          <a:solidFill>
            <a:schemeClr val="accent1">
              <a:alpha val="7843"/>
            </a:schemeClr>
          </a:solidFill>
          <a:ln w="28575" cap="flat" cmpd="sng">
            <a:solidFill>
              <a:srgbClr val="FF00FF"/>
            </a:solidFill>
            <a:prstDash val="solid"/>
            <a:miter/>
            <a:headEnd type="none" w="med" len="med"/>
            <a:tailEnd type="none" w="med" len="med"/>
          </a:ln>
        </p:spPr>
        <p:txBody>
          <a:bodyPr wrap="none" anchor="ctr" anchorCtr="0"/>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FF"/>
              </a:solidFill>
              <a:effectLst/>
              <a:uLnTx/>
              <a:uFillTx/>
              <a:latin typeface="Arial"/>
              <a:ea typeface="宋体"/>
              <a:cs typeface="+mn-cs"/>
            </a:endParaRPr>
          </a:p>
        </p:txBody>
      </p:sp>
      <p:sp>
        <p:nvSpPr>
          <p:cNvPr id="11270" name="Text Box 5"/>
          <p:cNvSpPr txBox="1"/>
          <p:nvPr/>
        </p:nvSpPr>
        <p:spPr>
          <a:xfrm>
            <a:off x="4894263" y="2981325"/>
            <a:ext cx="1295400" cy="396000"/>
          </a:xfrm>
          <a:prstGeom prst="rect">
            <a:avLst/>
          </a:prstGeom>
          <a:noFill/>
          <a:ln w="9525" cap="flat" cmpd="sng">
            <a:solidFill>
              <a:schemeClr val="tx1"/>
            </a:solidFill>
            <a:prstDash val="solid"/>
            <a:miter/>
            <a:headEnd type="none" w="med" len="med"/>
            <a:tailEnd type="none" w="med" len="med"/>
          </a:ln>
        </p:spPr>
        <p:txBody>
          <a:bodyPr lIns="0" tIns="0" rIns="0" bIns="108000">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1" fontAlgn="base" latinLnBrk="0" hangingPunct="1">
              <a:lnSpc>
                <a:spcPct val="12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a:ea typeface="宋体"/>
                <a:cs typeface="+mn-cs"/>
              </a:rPr>
              <a:t>控制逻辑</a:t>
            </a:r>
          </a:p>
        </p:txBody>
      </p:sp>
      <p:sp>
        <p:nvSpPr>
          <p:cNvPr id="11271" name="Text Box 6"/>
          <p:cNvSpPr txBox="1"/>
          <p:nvPr/>
        </p:nvSpPr>
        <p:spPr>
          <a:xfrm>
            <a:off x="6799263" y="2828925"/>
            <a:ext cx="1600200" cy="936000"/>
          </a:xfrm>
          <a:prstGeom prst="rect">
            <a:avLst/>
          </a:prstGeom>
          <a:noFill/>
          <a:ln w="9525" cap="flat" cmpd="sng">
            <a:solidFill>
              <a:schemeClr val="tx1"/>
            </a:solidFill>
            <a:prstDash val="solid"/>
            <a:miter/>
            <a:headEnd type="none" w="med" len="med"/>
            <a:tailEnd type="none" w="med" len="med"/>
          </a:ln>
        </p:spPr>
        <p:txBody>
          <a:bodyPr lIns="0" tIns="0" rIns="0" bIns="108000">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ctr" defTabSz="914400" rtl="0" eaLnBrk="1" fontAlgn="base" latinLnBrk="0" hangingPunct="1">
              <a:lnSpc>
                <a:spcPct val="12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a:ea typeface="宋体"/>
                <a:cs typeface="+mn-cs"/>
              </a:rPr>
              <a:t>缓冲器</a:t>
            </a:r>
          </a:p>
          <a:p>
            <a:pPr marL="0" marR="0" lvl="0" indent="0" algn="ctr" defTabSz="914400" rtl="0" eaLnBrk="1" fontAlgn="base" latinLnBrk="0" hangingPunct="1">
              <a:lnSpc>
                <a:spcPct val="12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a:ea typeface="宋体"/>
                <a:cs typeface="+mn-cs"/>
              </a:rPr>
              <a:t>变换器</a:t>
            </a:r>
          </a:p>
        </p:txBody>
      </p:sp>
      <p:sp>
        <p:nvSpPr>
          <p:cNvPr id="11272" name="Line 7"/>
          <p:cNvSpPr/>
          <p:nvPr/>
        </p:nvSpPr>
        <p:spPr>
          <a:xfrm>
            <a:off x="6799263" y="3286125"/>
            <a:ext cx="1600200" cy="0"/>
          </a:xfrm>
          <a:prstGeom prst="line">
            <a:avLst/>
          </a:prstGeom>
          <a:ln w="9525" cap="flat" cmpd="sng">
            <a:solidFill>
              <a:schemeClr val="tx1"/>
            </a:solidFill>
            <a:prstDash val="solid"/>
            <a:headEnd type="none" w="med" len="med"/>
            <a:tailEnd type="none" w="med" len="med"/>
          </a:ln>
        </p:spPr>
      </p:sp>
      <p:sp>
        <p:nvSpPr>
          <p:cNvPr id="11273" name="Line 8"/>
          <p:cNvSpPr/>
          <p:nvPr/>
        </p:nvSpPr>
        <p:spPr>
          <a:xfrm>
            <a:off x="6189663" y="3133725"/>
            <a:ext cx="609600" cy="0"/>
          </a:xfrm>
          <a:prstGeom prst="line">
            <a:avLst/>
          </a:prstGeom>
          <a:ln w="9525" cap="flat" cmpd="sng">
            <a:solidFill>
              <a:schemeClr val="tx1"/>
            </a:solidFill>
            <a:prstDash val="solid"/>
            <a:headEnd type="none" w="med" len="med"/>
            <a:tailEnd type="triangle" w="med" len="med"/>
          </a:ln>
        </p:spPr>
      </p:sp>
      <p:sp>
        <p:nvSpPr>
          <p:cNvPr id="11274" name="Line 9"/>
          <p:cNvSpPr/>
          <p:nvPr/>
        </p:nvSpPr>
        <p:spPr>
          <a:xfrm>
            <a:off x="5046663" y="1685925"/>
            <a:ext cx="0" cy="1295400"/>
          </a:xfrm>
          <a:prstGeom prst="line">
            <a:avLst/>
          </a:prstGeom>
          <a:ln w="9525" cap="flat" cmpd="sng">
            <a:solidFill>
              <a:schemeClr val="tx1"/>
            </a:solidFill>
            <a:prstDash val="solid"/>
            <a:headEnd type="none" w="med" len="med"/>
            <a:tailEnd type="triangle" w="med" len="med"/>
          </a:ln>
        </p:spPr>
      </p:sp>
      <p:sp>
        <p:nvSpPr>
          <p:cNvPr id="11275" name="Line 10"/>
          <p:cNvSpPr/>
          <p:nvPr/>
        </p:nvSpPr>
        <p:spPr>
          <a:xfrm>
            <a:off x="5961063" y="1685925"/>
            <a:ext cx="0" cy="1295400"/>
          </a:xfrm>
          <a:prstGeom prst="line">
            <a:avLst/>
          </a:prstGeom>
          <a:ln w="9525" cap="flat" cmpd="sng">
            <a:solidFill>
              <a:schemeClr val="tx1"/>
            </a:solidFill>
            <a:prstDash val="solid"/>
            <a:headEnd type="triangle" w="med" len="med"/>
            <a:tailEnd type="none" w="med" len="med"/>
          </a:ln>
        </p:spPr>
      </p:sp>
      <p:sp>
        <p:nvSpPr>
          <p:cNvPr id="11276" name="Line 11"/>
          <p:cNvSpPr/>
          <p:nvPr/>
        </p:nvSpPr>
        <p:spPr>
          <a:xfrm>
            <a:off x="7637463" y="1609725"/>
            <a:ext cx="0" cy="1219200"/>
          </a:xfrm>
          <a:prstGeom prst="line">
            <a:avLst/>
          </a:prstGeom>
          <a:ln w="9525" cap="flat" cmpd="sng">
            <a:solidFill>
              <a:schemeClr val="tx1"/>
            </a:solidFill>
            <a:prstDash val="solid"/>
            <a:headEnd type="triangle" w="med" len="med"/>
            <a:tailEnd type="triangle" w="med" len="med"/>
          </a:ln>
        </p:spPr>
      </p:sp>
      <p:sp>
        <p:nvSpPr>
          <p:cNvPr id="11277" name="Line 12"/>
          <p:cNvSpPr/>
          <p:nvPr/>
        </p:nvSpPr>
        <p:spPr>
          <a:xfrm>
            <a:off x="7637463" y="3819525"/>
            <a:ext cx="0" cy="1295400"/>
          </a:xfrm>
          <a:prstGeom prst="line">
            <a:avLst/>
          </a:prstGeom>
          <a:ln w="9525" cap="flat" cmpd="sng">
            <a:solidFill>
              <a:schemeClr val="tx1"/>
            </a:solidFill>
            <a:prstDash val="solid"/>
            <a:headEnd type="triangle" w="med" len="med"/>
            <a:tailEnd type="triangle" w="med" len="med"/>
          </a:ln>
        </p:spPr>
      </p:sp>
      <p:sp>
        <p:nvSpPr>
          <p:cNvPr id="11278" name="Rectangle 13"/>
          <p:cNvSpPr/>
          <p:nvPr/>
        </p:nvSpPr>
        <p:spPr>
          <a:xfrm>
            <a:off x="5040313" y="1685925"/>
            <a:ext cx="1089025" cy="3968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控制</a:t>
            </a:r>
          </a:p>
        </p:txBody>
      </p:sp>
      <p:sp>
        <p:nvSpPr>
          <p:cNvPr id="11279" name="Rectangle 14"/>
          <p:cNvSpPr/>
          <p:nvPr/>
        </p:nvSpPr>
        <p:spPr>
          <a:xfrm>
            <a:off x="5961063" y="1685925"/>
            <a:ext cx="974725" cy="3968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状态</a:t>
            </a:r>
          </a:p>
        </p:txBody>
      </p:sp>
      <p:sp>
        <p:nvSpPr>
          <p:cNvPr id="11280" name="Rectangle 15"/>
          <p:cNvSpPr/>
          <p:nvPr/>
        </p:nvSpPr>
        <p:spPr>
          <a:xfrm>
            <a:off x="7637463" y="1685925"/>
            <a:ext cx="1482725" cy="3968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数据</a:t>
            </a:r>
          </a:p>
        </p:txBody>
      </p:sp>
      <p:sp>
        <p:nvSpPr>
          <p:cNvPr id="11281" name="AutoShape 16"/>
          <p:cNvSpPr/>
          <p:nvPr/>
        </p:nvSpPr>
        <p:spPr>
          <a:xfrm rot="5426823">
            <a:off x="6492875" y="-142875"/>
            <a:ext cx="228600" cy="3276600"/>
          </a:xfrm>
          <a:prstGeom prst="leftBrace">
            <a:avLst>
              <a:gd name="adj1" fmla="val 119444"/>
              <a:gd name="adj2" fmla="val 50662"/>
            </a:avLst>
          </a:prstGeom>
          <a:noFill/>
          <a:ln w="9525" cap="flat" cmpd="sng">
            <a:solidFill>
              <a:schemeClr val="tx1"/>
            </a:solidFill>
            <a:prstDash val="solid"/>
            <a:headEnd type="none" w="med" len="med"/>
            <a:tailEnd type="none" w="med" len="med"/>
          </a:ln>
        </p:spPr>
        <p:txBody>
          <a:bodyPr wrap="none" anchor="ctr" anchorCtr="0"/>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FF"/>
              </a:solidFill>
              <a:effectLst/>
              <a:uLnTx/>
              <a:uFillTx/>
              <a:latin typeface="Arial"/>
              <a:ea typeface="宋体"/>
              <a:cs typeface="+mn-cs"/>
            </a:endParaRPr>
          </a:p>
        </p:txBody>
      </p:sp>
      <p:sp>
        <p:nvSpPr>
          <p:cNvPr id="11282" name="Text Box 17"/>
          <p:cNvSpPr txBox="1"/>
          <p:nvPr/>
        </p:nvSpPr>
        <p:spPr>
          <a:xfrm>
            <a:off x="5613400" y="981075"/>
            <a:ext cx="2225675" cy="3968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I/O</a:t>
            </a: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接口（电缆）</a:t>
            </a:r>
          </a:p>
        </p:txBody>
      </p:sp>
      <p:sp>
        <p:nvSpPr>
          <p:cNvPr id="11283" name="Rectangle 18"/>
          <p:cNvSpPr/>
          <p:nvPr/>
        </p:nvSpPr>
        <p:spPr>
          <a:xfrm>
            <a:off x="7637463" y="4505325"/>
            <a:ext cx="1397000" cy="3968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a:ea typeface="黑体" panose="02010609060101010101" pitchFamily="49" charset="-122"/>
                <a:cs typeface="+mn-cs"/>
              </a:rPr>
              <a:t>设备数据</a:t>
            </a:r>
          </a:p>
        </p:txBody>
      </p:sp>
      <p:sp>
        <p:nvSpPr>
          <p:cNvPr id="11284" name="Rectangle 19"/>
          <p:cNvSpPr/>
          <p:nvPr/>
        </p:nvSpPr>
        <p:spPr>
          <a:xfrm>
            <a:off x="7332663" y="5191125"/>
            <a:ext cx="1076325" cy="39687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a:ea typeface="宋体"/>
                <a:cs typeface="+mn-cs"/>
              </a:rPr>
              <a:t>环境</a:t>
            </a:r>
          </a:p>
        </p:txBody>
      </p:sp>
      <p:sp>
        <p:nvSpPr>
          <p:cNvPr id="11285" name="Line 20"/>
          <p:cNvSpPr/>
          <p:nvPr/>
        </p:nvSpPr>
        <p:spPr>
          <a:xfrm>
            <a:off x="4948238" y="2408238"/>
            <a:ext cx="188912" cy="144462"/>
          </a:xfrm>
          <a:prstGeom prst="line">
            <a:avLst/>
          </a:prstGeom>
          <a:ln w="12700" cap="flat" cmpd="sng">
            <a:solidFill>
              <a:schemeClr val="tx1"/>
            </a:solidFill>
            <a:prstDash val="solid"/>
            <a:headEnd type="none" w="med" len="med"/>
            <a:tailEnd type="none" w="med" len="med"/>
          </a:ln>
        </p:spPr>
      </p:sp>
      <p:sp>
        <p:nvSpPr>
          <p:cNvPr id="11286" name="Line 21"/>
          <p:cNvSpPr/>
          <p:nvPr/>
        </p:nvSpPr>
        <p:spPr>
          <a:xfrm>
            <a:off x="5861050" y="2493963"/>
            <a:ext cx="188913" cy="144462"/>
          </a:xfrm>
          <a:prstGeom prst="line">
            <a:avLst/>
          </a:prstGeom>
          <a:ln w="12700" cap="flat" cmpd="sng">
            <a:solidFill>
              <a:schemeClr val="tx1"/>
            </a:solidFill>
            <a:prstDash val="solid"/>
            <a:headEnd type="none" w="med" len="med"/>
            <a:tailEnd type="none" w="med" len="med"/>
          </a:ln>
        </p:spPr>
      </p:sp>
      <p:sp>
        <p:nvSpPr>
          <p:cNvPr id="11287" name="Line 22"/>
          <p:cNvSpPr/>
          <p:nvPr/>
        </p:nvSpPr>
        <p:spPr>
          <a:xfrm>
            <a:off x="7543800" y="2435225"/>
            <a:ext cx="188913" cy="144463"/>
          </a:xfrm>
          <a:prstGeom prst="line">
            <a:avLst/>
          </a:prstGeom>
          <a:ln w="12700" cap="flat" cmpd="sng">
            <a:solidFill>
              <a:schemeClr val="tx1"/>
            </a:solidFill>
            <a:prstDash val="solid"/>
            <a:headEnd type="none" w="med" len="med"/>
            <a:tailEnd type="none" w="med" len="med"/>
          </a:ln>
        </p:spPr>
      </p:sp>
      <p:sp>
        <p:nvSpPr>
          <p:cNvPr id="11288" name="Line 23"/>
          <p:cNvSpPr/>
          <p:nvPr/>
        </p:nvSpPr>
        <p:spPr>
          <a:xfrm>
            <a:off x="7531100" y="4162425"/>
            <a:ext cx="188913" cy="144463"/>
          </a:xfrm>
          <a:prstGeom prst="line">
            <a:avLst/>
          </a:prstGeom>
          <a:ln w="12700" cap="flat" cmpd="sng">
            <a:solidFill>
              <a:schemeClr val="tx1"/>
            </a:solidFill>
            <a:prstDash val="solid"/>
            <a:headEnd type="none" w="med" len="med"/>
            <a:tailEnd type="none" w="med" len="med"/>
          </a:ln>
        </p:spPr>
      </p:sp>
      <p:sp>
        <p:nvSpPr>
          <p:cNvPr id="28" name="Text Box 24"/>
          <p:cNvSpPr txBox="1"/>
          <p:nvPr/>
        </p:nvSpPr>
        <p:spPr>
          <a:xfrm>
            <a:off x="250825" y="4510088"/>
            <a:ext cx="4819650" cy="1311275"/>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所有设备都可以抽象成这个通用模型！</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设备所用的电缆线中有以下三种信号线：</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控制信号、状态信号、数据信号</a:t>
            </a:r>
          </a:p>
        </p:txBody>
      </p:sp>
      <p:sp>
        <p:nvSpPr>
          <p:cNvPr id="29" name="Text Box 25"/>
          <p:cNvSpPr txBox="1"/>
          <p:nvPr/>
        </p:nvSpPr>
        <p:spPr>
          <a:xfrm>
            <a:off x="2525713" y="5876925"/>
            <a:ext cx="5165725" cy="396875"/>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下面以磁盘为例，说明</a:t>
            </a:r>
            <a:r>
              <a:rPr kumimoji="1" lang="en-US" altLang="zh-CN"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I/O</a:t>
            </a: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设备的工作原理</a:t>
            </a:r>
          </a:p>
        </p:txBody>
      </p:sp>
    </p:spTree>
    <p:extLst>
      <p:ext uri="{BB962C8B-B14F-4D97-AF65-F5344CB8AC3E}">
        <p14:creationId xmlns:p14="http://schemas.microsoft.com/office/powerpoint/2010/main" val="394829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0"/>
          <p:cNvSpPr>
            <a:spLocks noChangeArrowheads="1"/>
          </p:cNvSpPr>
          <p:nvPr/>
        </p:nvSpPr>
        <p:spPr bwMode="auto">
          <a:xfrm>
            <a:off x="2339975" y="31750"/>
            <a:ext cx="4800600"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中断优先权的动态分配</a:t>
            </a:r>
          </a:p>
        </p:txBody>
      </p:sp>
      <p:sp>
        <p:nvSpPr>
          <p:cNvPr id="7577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3"/>
          <p:cNvSpPr txBox="1">
            <a:spLocks noChangeArrowheads="1"/>
          </p:cNvSpPr>
          <p:nvPr/>
        </p:nvSpPr>
        <p:spPr bwMode="auto">
          <a:xfrm>
            <a:off x="206375" y="692150"/>
            <a:ext cx="8547100" cy="1620838"/>
          </a:xfrm>
          <a:prstGeom prst="rect">
            <a:avLst/>
          </a:prstGeom>
          <a:noFill/>
          <a:ln w="9525">
            <a:noFill/>
            <a:miter lim="800000"/>
          </a:ln>
        </p:spPr>
        <p:txBody>
          <a:bodyPr/>
          <a:lstStyle/>
          <a:p>
            <a:pPr marL="342900" marR="0" lvl="0" indent="0" algn="just" defTabSz="914400" rtl="0" eaLnBrk="0" fontAlgn="base" latinLnBrk="0" hangingPunct="0">
              <a:lnSpc>
                <a:spcPct val="100000"/>
              </a:lnSpc>
              <a:spcBef>
                <a:spcPct val="15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举例：假定某中断系统有四个中断源，其响应优先级为</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1&gt;2&gt;3&gt;4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。假定在用户程序时同时发生</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3</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级中断请求，执行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3</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级中断服务程序时发生</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2</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级中断请求。分别写出处理优先级为</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1&gt;2&gt;3&gt;4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1&gt;4&gt;3&gt;2</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时各中断的屏蔽字及</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CPU</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完成中断处理的过程。</a:t>
            </a:r>
            <a:endPar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endParaRPr>
          </a:p>
          <a:p>
            <a:pPr marL="342900" marR="0" lvl="0" indent="0" algn="just" defTabSz="914400" rtl="0" eaLnBrk="0" fontAlgn="base" latinLnBrk="0" hangingPunct="0">
              <a:lnSpc>
                <a:spcPct val="100000"/>
              </a:lnSpc>
              <a:spcBef>
                <a:spcPct val="15000"/>
              </a:spcBef>
              <a:spcAft>
                <a:spcPct val="0"/>
              </a:spcAft>
              <a:buClrTx/>
              <a:buSzTx/>
              <a:buFontTx/>
              <a:buNone/>
              <a:tabLst/>
              <a:defRPr/>
            </a:pPr>
            <a:r>
              <a:rPr kumimoji="1" lang="en-US" altLang="zh-CN" sz="2400" b="1" i="0" u="none" strike="noStrike" kern="0" cap="none" spc="0" normalizeH="0" baseline="0" noProof="0" dirty="0">
                <a:ln>
                  <a:noFill/>
                </a:ln>
                <a:solidFill>
                  <a:srgbClr val="FFFF00"/>
                </a:solidFill>
                <a:effectLst/>
                <a:uLnTx/>
                <a:uFillTx/>
                <a:latin typeface="Arial"/>
                <a:ea typeface="黑体" panose="02010609060101010101" pitchFamily="49" charset="-122"/>
                <a:cs typeface="Arial" panose="020B0604020202020204" pitchFamily="34" charset="0"/>
              </a:rPr>
              <a:t>  </a:t>
            </a:r>
            <a:r>
              <a:rPr kumimoji="1" lang="en-US" altLang="zh-CN"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(1) </a:t>
            </a:r>
            <a:r>
              <a:rPr kumimoji="1" lang="zh-CN" altLang="en-US"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中断处理优先级为</a:t>
            </a:r>
            <a:r>
              <a:rPr kumimoji="1" lang="en-US" altLang="zh-CN"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1&gt;2&gt;3&gt;4</a:t>
            </a:r>
            <a:r>
              <a:rPr kumimoji="1" lang="zh-CN" altLang="en-US"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时：</a:t>
            </a:r>
          </a:p>
        </p:txBody>
      </p:sp>
      <p:pic>
        <p:nvPicPr>
          <p:cNvPr id="7" name="Picture 4" descr="中断屏蔽字1"/>
          <p:cNvPicPr>
            <a:picLocks noChangeAspect="1"/>
          </p:cNvPicPr>
          <p:nvPr/>
        </p:nvPicPr>
        <p:blipFill>
          <a:blip r:embed="rId2"/>
          <a:stretch>
            <a:fillRect/>
          </a:stretch>
        </p:blipFill>
        <p:spPr>
          <a:xfrm>
            <a:off x="684213" y="3027363"/>
            <a:ext cx="4916487" cy="3209925"/>
          </a:xfrm>
          <a:prstGeom prst="rect">
            <a:avLst/>
          </a:prstGeom>
          <a:noFill/>
          <a:ln w="9525">
            <a:noFill/>
          </a:ln>
        </p:spPr>
      </p:pic>
    </p:spTree>
    <p:extLst>
      <p:ext uri="{BB962C8B-B14F-4D97-AF65-F5344CB8AC3E}">
        <p14:creationId xmlns:p14="http://schemas.microsoft.com/office/powerpoint/2010/main" val="7525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0"/>
          <p:cNvSpPr>
            <a:spLocks noChangeArrowheads="1"/>
          </p:cNvSpPr>
          <p:nvPr/>
        </p:nvSpPr>
        <p:spPr bwMode="auto">
          <a:xfrm>
            <a:off x="2339975" y="31750"/>
            <a:ext cx="4800600"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中断优先权的动态分配</a:t>
            </a:r>
          </a:p>
        </p:txBody>
      </p:sp>
      <p:sp>
        <p:nvSpPr>
          <p:cNvPr id="76803"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3"/>
          <p:cNvSpPr txBox="1">
            <a:spLocks noChangeArrowheads="1"/>
          </p:cNvSpPr>
          <p:nvPr/>
        </p:nvSpPr>
        <p:spPr bwMode="auto">
          <a:xfrm>
            <a:off x="206375" y="692150"/>
            <a:ext cx="8547100" cy="1620838"/>
          </a:xfrm>
          <a:prstGeom prst="rect">
            <a:avLst/>
          </a:prstGeom>
          <a:noFill/>
          <a:ln w="9525">
            <a:noFill/>
            <a:miter lim="800000"/>
          </a:ln>
        </p:spPr>
        <p:txBody>
          <a:bodyPr/>
          <a:lstStyle/>
          <a:p>
            <a:pPr marL="342900" marR="0" lvl="0" indent="0" algn="just" defTabSz="914400" rtl="0" eaLnBrk="0" fontAlgn="base" latinLnBrk="0" hangingPunct="0">
              <a:lnSpc>
                <a:spcPct val="100000"/>
              </a:lnSpc>
              <a:spcBef>
                <a:spcPct val="15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举例：假定某中断系统有四个中断源，其响应优先级为</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1&gt;2&gt;3&gt;4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。假定在用户程序时同时发生</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3</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级中断请求，执行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3</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级中断服务程序时发生</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2</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级中断请求。分别写出处理优先级为</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1&gt;2&gt;3&gt;4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1&gt;4&gt;3&gt;2</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时各中断的屏蔽字及</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CPU</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完成中断处理的过程。</a:t>
            </a:r>
            <a:endPar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endParaRPr>
          </a:p>
          <a:p>
            <a:pPr marL="342900" marR="0" lvl="0" indent="0" algn="just" defTabSz="914400" rtl="0" eaLnBrk="0" fontAlgn="base" latinLnBrk="0" hangingPunct="0">
              <a:lnSpc>
                <a:spcPct val="100000"/>
              </a:lnSpc>
              <a:spcBef>
                <a:spcPct val="15000"/>
              </a:spcBef>
              <a:spcAft>
                <a:spcPct val="0"/>
              </a:spcAft>
              <a:buClrTx/>
              <a:buSzTx/>
              <a:buFontTx/>
              <a:buNone/>
              <a:tabLst/>
              <a:defRPr/>
            </a:pPr>
            <a:r>
              <a:rPr kumimoji="1" lang="en-US" altLang="zh-CN" sz="2400" b="1" i="0" u="none" strike="noStrike" kern="0" cap="none" spc="0" normalizeH="0" baseline="0" noProof="0" dirty="0">
                <a:ln>
                  <a:noFill/>
                </a:ln>
                <a:solidFill>
                  <a:srgbClr val="FFFF00"/>
                </a:solidFill>
                <a:effectLst/>
                <a:uLnTx/>
                <a:uFillTx/>
                <a:latin typeface="Arial"/>
                <a:ea typeface="黑体" panose="02010609060101010101" pitchFamily="49" charset="-122"/>
                <a:cs typeface="Arial" panose="020B0604020202020204" pitchFamily="34" charset="0"/>
              </a:rPr>
              <a:t>  </a:t>
            </a:r>
            <a:r>
              <a:rPr kumimoji="1" lang="en-US" altLang="zh-CN"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(1) </a:t>
            </a:r>
            <a:r>
              <a:rPr kumimoji="1" lang="zh-CN" altLang="en-US"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中断处理优先级为</a:t>
            </a:r>
            <a:r>
              <a:rPr kumimoji="1" lang="en-US" altLang="zh-CN"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1&gt;2&gt;3&gt;4</a:t>
            </a:r>
            <a:r>
              <a:rPr kumimoji="1" lang="zh-CN" altLang="en-US"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时：</a:t>
            </a:r>
          </a:p>
        </p:txBody>
      </p:sp>
      <p:pic>
        <p:nvPicPr>
          <p:cNvPr id="8" name="Picture 5" descr="CPU运动轨迹1"/>
          <p:cNvPicPr>
            <a:picLocks noGrp="1" noChangeAspect="1"/>
          </p:cNvPicPr>
          <p:nvPr>
            <p:ph sz="half" idx="1"/>
          </p:nvPr>
        </p:nvPicPr>
        <p:blipFill>
          <a:blip r:embed="rId2"/>
          <a:srcRect/>
          <a:stretch>
            <a:fillRect/>
          </a:stretch>
        </p:blipFill>
        <p:spPr>
          <a:xfrm>
            <a:off x="468313" y="3111500"/>
            <a:ext cx="4538027" cy="3486150"/>
          </a:xfrm>
        </p:spPr>
      </p:pic>
    </p:spTree>
    <p:extLst>
      <p:ext uri="{BB962C8B-B14F-4D97-AF65-F5344CB8AC3E}">
        <p14:creationId xmlns:p14="http://schemas.microsoft.com/office/powerpoint/2010/main" val="37749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0"/>
          <p:cNvSpPr>
            <a:spLocks noChangeArrowheads="1"/>
          </p:cNvSpPr>
          <p:nvPr/>
        </p:nvSpPr>
        <p:spPr bwMode="auto">
          <a:xfrm>
            <a:off x="2339975" y="31750"/>
            <a:ext cx="4800600"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中断优先权的动态分配</a:t>
            </a:r>
          </a:p>
        </p:txBody>
      </p:sp>
      <p:sp>
        <p:nvSpPr>
          <p:cNvPr id="77827"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3"/>
          <p:cNvSpPr txBox="1">
            <a:spLocks noChangeArrowheads="1"/>
          </p:cNvSpPr>
          <p:nvPr/>
        </p:nvSpPr>
        <p:spPr bwMode="auto">
          <a:xfrm>
            <a:off x="206375" y="692150"/>
            <a:ext cx="8547100" cy="1620838"/>
          </a:xfrm>
          <a:prstGeom prst="rect">
            <a:avLst/>
          </a:prstGeom>
          <a:noFill/>
          <a:ln w="9525">
            <a:noFill/>
            <a:miter lim="800000"/>
          </a:ln>
        </p:spPr>
        <p:txBody>
          <a:bodyPr/>
          <a:lstStyle/>
          <a:p>
            <a:pPr marL="342900" marR="0" lvl="0" indent="0" algn="just" defTabSz="914400" rtl="0" eaLnBrk="0" fontAlgn="base" latinLnBrk="0" hangingPunct="0">
              <a:lnSpc>
                <a:spcPct val="100000"/>
              </a:lnSpc>
              <a:spcBef>
                <a:spcPct val="15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举例：假定某中断系统有四个中断源，其响应优先级为</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1&gt;2&gt;3&gt;4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。假定在用户程序时同时发生</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3</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级中断请求，执行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3</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级中断服务程序时发生</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2</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级中断请求。分别写出处理优先级为</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1&gt;2&gt;3&gt;4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1&gt;4&gt;3&gt;2</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时各中断的屏蔽字及</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CPU</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完成中断处理的过程。</a:t>
            </a:r>
            <a:endPar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endParaRPr>
          </a:p>
          <a:p>
            <a:pPr marL="342900" marR="0" lvl="0" indent="0" algn="just" defTabSz="914400" rtl="0" eaLnBrk="0" fontAlgn="base" latinLnBrk="0" hangingPunct="0">
              <a:lnSpc>
                <a:spcPct val="100000"/>
              </a:lnSpc>
              <a:spcBef>
                <a:spcPct val="15000"/>
              </a:spcBef>
              <a:spcAft>
                <a:spcPct val="0"/>
              </a:spcAft>
              <a:buClrTx/>
              <a:buSzTx/>
              <a:buFontTx/>
              <a:buNone/>
              <a:tabLst/>
              <a:defRPr/>
            </a:pPr>
            <a:r>
              <a:rPr kumimoji="1" lang="en-US" altLang="zh-CN" sz="2400" b="1" i="0" u="none" strike="noStrike" kern="0" cap="none" spc="0" normalizeH="0" baseline="0" noProof="0" dirty="0">
                <a:ln>
                  <a:noFill/>
                </a:ln>
                <a:solidFill>
                  <a:srgbClr val="FFFF00"/>
                </a:solidFill>
                <a:effectLst/>
                <a:uLnTx/>
                <a:uFillTx/>
                <a:latin typeface="Arial"/>
                <a:ea typeface="黑体" panose="02010609060101010101" pitchFamily="49" charset="-122"/>
                <a:cs typeface="Arial" panose="020B0604020202020204" pitchFamily="34" charset="0"/>
              </a:rPr>
              <a:t>  </a:t>
            </a:r>
            <a:r>
              <a:rPr kumimoji="1" lang="en-US" altLang="zh-CN"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(2) </a:t>
            </a:r>
            <a:r>
              <a:rPr kumimoji="1" lang="zh-CN" altLang="en-US"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中断处理优先级为</a:t>
            </a:r>
            <a:r>
              <a:rPr kumimoji="1" lang="en-US" altLang="zh-CN"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1&gt;4&gt;3&gt;2</a:t>
            </a:r>
            <a:r>
              <a:rPr kumimoji="1" lang="zh-CN" altLang="en-US"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时：</a:t>
            </a:r>
          </a:p>
        </p:txBody>
      </p:sp>
      <p:pic>
        <p:nvPicPr>
          <p:cNvPr id="8" name="Picture 8" descr="中断屏蔽字2"/>
          <p:cNvPicPr>
            <a:picLocks noGrp="1" noChangeAspect="1"/>
          </p:cNvPicPr>
          <p:nvPr>
            <p:ph idx="1"/>
          </p:nvPr>
        </p:nvPicPr>
        <p:blipFill>
          <a:blip r:embed="rId2"/>
          <a:srcRect/>
          <a:stretch>
            <a:fillRect/>
          </a:stretch>
        </p:blipFill>
        <p:spPr>
          <a:xfrm>
            <a:off x="755650" y="2997199"/>
            <a:ext cx="4917600" cy="3511834"/>
          </a:xfrm>
        </p:spPr>
      </p:pic>
    </p:spTree>
    <p:extLst>
      <p:ext uri="{BB962C8B-B14F-4D97-AF65-F5344CB8AC3E}">
        <p14:creationId xmlns:p14="http://schemas.microsoft.com/office/powerpoint/2010/main" val="221590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0"/>
          <p:cNvSpPr>
            <a:spLocks noChangeArrowheads="1"/>
          </p:cNvSpPr>
          <p:nvPr/>
        </p:nvSpPr>
        <p:spPr bwMode="auto">
          <a:xfrm>
            <a:off x="2339975" y="31750"/>
            <a:ext cx="4800600"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中断优先权的动态分配</a:t>
            </a:r>
          </a:p>
        </p:txBody>
      </p:sp>
      <p:sp>
        <p:nvSpPr>
          <p:cNvPr id="78851"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3"/>
          <p:cNvSpPr txBox="1">
            <a:spLocks noChangeArrowheads="1"/>
          </p:cNvSpPr>
          <p:nvPr/>
        </p:nvSpPr>
        <p:spPr bwMode="auto">
          <a:xfrm>
            <a:off x="206375" y="692150"/>
            <a:ext cx="8547100" cy="1620838"/>
          </a:xfrm>
          <a:prstGeom prst="rect">
            <a:avLst/>
          </a:prstGeom>
          <a:noFill/>
          <a:ln w="9525">
            <a:noFill/>
            <a:miter lim="800000"/>
          </a:ln>
        </p:spPr>
        <p:txBody>
          <a:bodyPr/>
          <a:lstStyle/>
          <a:p>
            <a:pPr marL="342900" marR="0" lvl="0" indent="0" algn="just" defTabSz="914400" rtl="0" eaLnBrk="0" fontAlgn="base" latinLnBrk="0" hangingPunct="0">
              <a:lnSpc>
                <a:spcPct val="100000"/>
              </a:lnSpc>
              <a:spcBef>
                <a:spcPct val="1500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举例：假定某中断系统有四个中断源，其响应优先级为</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1&gt;2&gt;3&gt;4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。假定在用户程序时同时发生</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3</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级中断请求，执行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3</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级中断服务程序时发生</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2</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级中断请求。分别写出处理优先级为</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1&gt;2&gt;3&gt;4</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和</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1&gt;4&gt;3&gt;2</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时各中断的屏蔽字及</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CPU</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rPr>
              <a:t>完成中断处理的过程。</a:t>
            </a:r>
            <a:endPar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Arial" panose="020B0604020202020204" pitchFamily="34" charset="0"/>
            </a:endParaRPr>
          </a:p>
          <a:p>
            <a:pPr marL="342900" marR="0" lvl="0" indent="0" algn="just" defTabSz="914400" rtl="0" eaLnBrk="0" fontAlgn="base" latinLnBrk="0" hangingPunct="0">
              <a:lnSpc>
                <a:spcPct val="100000"/>
              </a:lnSpc>
              <a:spcBef>
                <a:spcPct val="15000"/>
              </a:spcBef>
              <a:spcAft>
                <a:spcPct val="0"/>
              </a:spcAft>
              <a:buClrTx/>
              <a:buSzTx/>
              <a:buFontTx/>
              <a:buNone/>
              <a:tabLst/>
              <a:defRPr/>
            </a:pPr>
            <a:r>
              <a:rPr kumimoji="1" lang="en-US" altLang="zh-CN" sz="2400" b="1" i="0" u="none" strike="noStrike" kern="0" cap="none" spc="0" normalizeH="0" baseline="0" noProof="0" dirty="0">
                <a:ln>
                  <a:noFill/>
                </a:ln>
                <a:solidFill>
                  <a:srgbClr val="FFFF00"/>
                </a:solidFill>
                <a:effectLst/>
                <a:uLnTx/>
                <a:uFillTx/>
                <a:latin typeface="Arial"/>
                <a:ea typeface="黑体" panose="02010609060101010101" pitchFamily="49" charset="-122"/>
                <a:cs typeface="Arial" panose="020B0604020202020204" pitchFamily="34" charset="0"/>
              </a:rPr>
              <a:t>  </a:t>
            </a:r>
            <a:r>
              <a:rPr kumimoji="1" lang="en-US" altLang="zh-CN"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(2) </a:t>
            </a:r>
            <a:r>
              <a:rPr kumimoji="1" lang="zh-CN" altLang="en-US"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中断处理优先级为</a:t>
            </a:r>
            <a:r>
              <a:rPr kumimoji="1" lang="en-US" altLang="zh-CN"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1&gt;4&gt;3&gt;2</a:t>
            </a:r>
            <a:r>
              <a:rPr kumimoji="1" lang="zh-CN" altLang="en-US" sz="2400" b="1" i="0" u="none" strike="noStrike" kern="0" cap="none" spc="0" normalizeH="0" baseline="0" noProof="0" dirty="0">
                <a:ln>
                  <a:noFill/>
                </a:ln>
                <a:solidFill>
                  <a:srgbClr val="0000FF"/>
                </a:solidFill>
                <a:effectLst/>
                <a:uLnTx/>
                <a:uFillTx/>
                <a:latin typeface="Arial"/>
                <a:ea typeface="黑体" panose="02010609060101010101" pitchFamily="49" charset="-122"/>
                <a:cs typeface="Arial" panose="020B0604020202020204" pitchFamily="34" charset="0"/>
              </a:rPr>
              <a:t>时：</a:t>
            </a:r>
          </a:p>
        </p:txBody>
      </p:sp>
      <p:pic>
        <p:nvPicPr>
          <p:cNvPr id="7" name="Picture 5" descr="CPU运动轨迹2"/>
          <p:cNvPicPr>
            <a:picLocks noGrp="1" noChangeAspect="1"/>
          </p:cNvPicPr>
          <p:nvPr>
            <p:ph sz="half" idx="1"/>
          </p:nvPr>
        </p:nvPicPr>
        <p:blipFill>
          <a:blip r:embed="rId2"/>
          <a:srcRect/>
          <a:stretch>
            <a:fillRect/>
          </a:stretch>
        </p:blipFill>
        <p:spPr>
          <a:xfrm>
            <a:off x="395289" y="3035300"/>
            <a:ext cx="4786312" cy="3562350"/>
          </a:xfrm>
        </p:spPr>
      </p:pic>
    </p:spTree>
    <p:extLst>
      <p:ext uri="{BB962C8B-B14F-4D97-AF65-F5344CB8AC3E}">
        <p14:creationId xmlns:p14="http://schemas.microsoft.com/office/powerpoint/2010/main" val="171604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0"/>
          <p:cNvSpPr>
            <a:spLocks noChangeArrowheads="1"/>
          </p:cNvSpPr>
          <p:nvPr/>
        </p:nvSpPr>
        <p:spPr bwMode="auto">
          <a:xfrm>
            <a:off x="2339975" y="31750"/>
            <a:ext cx="5724525"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查询方式与中断方式的比较</a:t>
            </a:r>
          </a:p>
        </p:txBody>
      </p:sp>
      <p:sp>
        <p:nvSpPr>
          <p:cNvPr id="79875"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2" name="Rectangle 3"/>
          <p:cNvSpPr txBox="1">
            <a:spLocks noChangeArrowheads="1"/>
          </p:cNvSpPr>
          <p:nvPr/>
        </p:nvSpPr>
        <p:spPr bwMode="auto">
          <a:xfrm>
            <a:off x="390525" y="701675"/>
            <a:ext cx="8156575" cy="1574800"/>
          </a:xfrm>
          <a:prstGeom prst="rect">
            <a:avLst/>
          </a:prstGeom>
          <a:noFill/>
          <a:ln w="9525">
            <a:noFill/>
            <a:miter lim="800000"/>
          </a:ln>
        </p:spPr>
        <p:txBody>
          <a:bodyPr/>
          <a:lstStyle/>
          <a:p>
            <a:pPr marL="342900" marR="0" lvl="0" indent="-342900" algn="just" defTabSz="914400" rtl="0" eaLnBrk="0" fontAlgn="base" latinLnBrk="0" hangingPunct="0">
              <a:lnSpc>
                <a:spcPct val="125000"/>
              </a:lnSpc>
              <a:spcBef>
                <a:spcPct val="20000"/>
              </a:spcBef>
              <a:spcAft>
                <a:spcPct val="0"/>
              </a:spcAft>
              <a:buClrTx/>
              <a:buSzTx/>
              <a:buFontTx/>
              <a:buChar char="•"/>
              <a:tabLst/>
              <a:defRPr/>
            </a:pP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举例：假定某机控制一台设备输出一批数据。数据由主机输出到接口的数据缓冲器</a:t>
            </a:r>
            <a:r>
              <a:rPr kumimoji="1" lang="en-US" altLang="zh-CN"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OBR</a:t>
            </a: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，需要</a:t>
            </a:r>
            <a:r>
              <a:rPr kumimoji="1" lang="en-US" altLang="zh-CN"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1μs</a:t>
            </a: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。再由</a:t>
            </a:r>
            <a:r>
              <a:rPr kumimoji="1" lang="en-US" altLang="zh-CN"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OBR</a:t>
            </a: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输出到设备，需要</a:t>
            </a:r>
            <a:r>
              <a:rPr kumimoji="1" lang="en-US" altLang="zh-CN"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1ms</a:t>
            </a: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。设一条指令的执行时间为</a:t>
            </a:r>
            <a:r>
              <a:rPr kumimoji="1" lang="en-US" altLang="zh-CN"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1μs(</a:t>
            </a: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包括隐指令</a:t>
            </a:r>
            <a:r>
              <a:rPr kumimoji="1" lang="en-US" altLang="zh-CN"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0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。试计算采用程序查询方式和中断方式的数据传输速度和对主机的占用率。</a:t>
            </a:r>
          </a:p>
        </p:txBody>
      </p:sp>
      <p:pic>
        <p:nvPicPr>
          <p:cNvPr id="79877" name="Picture 4" descr="举例"/>
          <p:cNvPicPr>
            <a:picLocks noChangeAspect="1"/>
          </p:cNvPicPr>
          <p:nvPr/>
        </p:nvPicPr>
        <p:blipFill>
          <a:blip r:embed="rId2"/>
          <a:stretch>
            <a:fillRect/>
          </a:stretch>
        </p:blipFill>
        <p:spPr>
          <a:xfrm>
            <a:off x="3702050" y="2473325"/>
            <a:ext cx="5399088" cy="2044700"/>
          </a:xfrm>
          <a:prstGeom prst="rect">
            <a:avLst/>
          </a:prstGeom>
          <a:noFill/>
          <a:ln w="9525">
            <a:noFill/>
          </a:ln>
        </p:spPr>
      </p:pic>
      <p:sp>
        <p:nvSpPr>
          <p:cNvPr id="64" name="Text Box 5"/>
          <p:cNvSpPr txBox="1"/>
          <p:nvPr/>
        </p:nvSpPr>
        <p:spPr>
          <a:xfrm>
            <a:off x="290513" y="4581525"/>
            <a:ext cx="7851775" cy="1587500"/>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对主机占用率：</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在进行</a:t>
            </a:r>
            <a:r>
              <a:rPr kumimoji="1"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I/O</a:t>
            </a:r>
            <a:r>
              <a:rPr kumimoji="1"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操作过程中，处理器有多少时间花费在输入</a:t>
            </a:r>
            <a:r>
              <a:rPr kumimoji="1"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a:t>
            </a:r>
            <a:r>
              <a:rPr kumimoji="1"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出操作上。</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数据传送速度（吞吐率、</a:t>
            </a:r>
            <a:r>
              <a:rPr kumimoji="1"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I/O</a:t>
            </a:r>
            <a:r>
              <a:rPr kumimoji="1"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带宽）：</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单位时间内传送的数据量。</a:t>
            </a:r>
          </a:p>
        </p:txBody>
      </p:sp>
      <p:sp>
        <p:nvSpPr>
          <p:cNvPr id="65" name="Text Box 6"/>
          <p:cNvSpPr txBox="1"/>
          <p:nvPr/>
        </p:nvSpPr>
        <p:spPr>
          <a:xfrm>
            <a:off x="4948238" y="5614988"/>
            <a:ext cx="3716337" cy="701675"/>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假定每个数据的传送都要重新启动！即是字符型设备</a:t>
            </a:r>
          </a:p>
        </p:txBody>
      </p:sp>
      <p:sp>
        <p:nvSpPr>
          <p:cNvPr id="66" name="Text Box 8"/>
          <p:cNvSpPr txBox="1"/>
          <p:nvPr/>
        </p:nvSpPr>
        <p:spPr>
          <a:xfrm>
            <a:off x="217488" y="2446338"/>
            <a:ext cx="3236912" cy="969962"/>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问题：</a:t>
            </a:r>
            <a:r>
              <a:rPr kumimoji="1" lang="en-US" altLang="zh-CN"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CPU</a:t>
            </a:r>
            <a:r>
              <a:rPr kumimoji="1" lang="zh-CN" altLang="en-US"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如何把数据送到</a:t>
            </a:r>
            <a:r>
              <a:rPr kumimoji="1" lang="en-US" altLang="zh-CN"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OBR</a:t>
            </a:r>
            <a:r>
              <a:rPr kumimoji="1" lang="zh-CN" altLang="en-US"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a:t>
            </a:r>
            <a:r>
              <a:rPr kumimoji="1" lang="en-US" altLang="zh-CN"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I/O</a:t>
            </a:r>
            <a:r>
              <a:rPr kumimoji="1" lang="zh-CN" altLang="en-US"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接口如何把</a:t>
            </a:r>
            <a:r>
              <a:rPr kumimoji="1" lang="en-US" altLang="zh-CN"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OBR</a:t>
            </a:r>
            <a:r>
              <a:rPr kumimoji="1" lang="zh-CN" altLang="en-US" sz="19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中的数据送到设备？</a:t>
            </a:r>
          </a:p>
        </p:txBody>
      </p:sp>
      <p:sp>
        <p:nvSpPr>
          <p:cNvPr id="67" name="Text Box 9"/>
          <p:cNvSpPr txBox="1"/>
          <p:nvPr/>
        </p:nvSpPr>
        <p:spPr>
          <a:xfrm>
            <a:off x="177800" y="3551238"/>
            <a:ext cx="3106738" cy="1006475"/>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CPU</a:t>
            </a: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执行</a:t>
            </a:r>
            <a:r>
              <a:rPr kumimoji="1" lang="en-US" altLang="zh-CN"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I/O</a:t>
            </a: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指令来将数据送</a:t>
            </a:r>
            <a:r>
              <a:rPr kumimoji="1" lang="en-US" altLang="zh-CN"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OBR</a:t>
            </a: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；而</a:t>
            </a:r>
            <a:r>
              <a:rPr kumimoji="1" lang="en-US" altLang="zh-CN"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I/O</a:t>
            </a:r>
            <a:r>
              <a:rPr kumimoji="1" lang="zh-CN" altLang="en-US" sz="20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mn-cs"/>
              </a:rPr>
              <a:t>接口则是自动把数据送到设备。</a:t>
            </a:r>
          </a:p>
        </p:txBody>
      </p:sp>
    </p:spTree>
    <p:extLst>
      <p:ext uri="{BB962C8B-B14F-4D97-AF65-F5344CB8AC3E}">
        <p14:creationId xmlns:p14="http://schemas.microsoft.com/office/powerpoint/2010/main" val="3557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animEffect transition="in" filter="blinds(horizontal)">
                                      <p:cBhvr>
                                        <p:cTn id="7" dur="500"/>
                                        <p:tgtEl>
                                          <p:spTgt spid="6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4">
                                            <p:txEl>
                                              <p:pRg st="1" end="1"/>
                                            </p:txEl>
                                          </p:spTgt>
                                        </p:tgtEl>
                                        <p:attrNameLst>
                                          <p:attrName>style.visibility</p:attrName>
                                        </p:attrNameLst>
                                      </p:cBhvr>
                                      <p:to>
                                        <p:strVal val="visible"/>
                                      </p:to>
                                    </p:set>
                                    <p:animEffect transition="in" filter="blinds(horizontal)">
                                      <p:cBhvr>
                                        <p:cTn id="10" dur="500"/>
                                        <p:tgtEl>
                                          <p:spTgt spid="6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4">
                                            <p:txEl>
                                              <p:pRg st="2" end="2"/>
                                            </p:txEl>
                                          </p:spTgt>
                                        </p:tgtEl>
                                        <p:attrNameLst>
                                          <p:attrName>style.visibility</p:attrName>
                                        </p:attrNameLst>
                                      </p:cBhvr>
                                      <p:to>
                                        <p:strVal val="visible"/>
                                      </p:to>
                                    </p:set>
                                    <p:animEffect transition="in" filter="blinds(horizontal)">
                                      <p:cBhvr>
                                        <p:cTn id="15" dur="500"/>
                                        <p:tgtEl>
                                          <p:spTgt spid="6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4">
                                            <p:txEl>
                                              <p:pRg st="3" end="3"/>
                                            </p:txEl>
                                          </p:spTgt>
                                        </p:tgtEl>
                                        <p:attrNameLst>
                                          <p:attrName>style.visibility</p:attrName>
                                        </p:attrNameLst>
                                      </p:cBhvr>
                                      <p:to>
                                        <p:strVal val="visible"/>
                                      </p:to>
                                    </p:set>
                                    <p:animEffect transition="in" filter="blinds(horizontal)">
                                      <p:cBhvr>
                                        <p:cTn id="18" dur="500"/>
                                        <p:tgtEl>
                                          <p:spTgt spid="6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blinds(horizontal)">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blinds(horizontal)">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blinds(horizontal)">
                                      <p:cBhvr>
                                        <p:cTn id="3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0"/>
          <p:cNvSpPr>
            <a:spLocks noChangeArrowheads="1"/>
          </p:cNvSpPr>
          <p:nvPr/>
        </p:nvSpPr>
        <p:spPr bwMode="auto">
          <a:xfrm>
            <a:off x="2339975" y="31750"/>
            <a:ext cx="5724525"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查询方式与中断方式的比较</a:t>
            </a:r>
          </a:p>
        </p:txBody>
      </p:sp>
      <p:sp>
        <p:nvSpPr>
          <p:cNvPr id="8089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3"/>
          <p:cNvSpPr txBox="1">
            <a:spLocks noChangeArrowheads="1"/>
          </p:cNvSpPr>
          <p:nvPr/>
        </p:nvSpPr>
        <p:spPr bwMode="auto">
          <a:xfrm>
            <a:off x="349250" y="802323"/>
            <a:ext cx="7826375" cy="2058988"/>
          </a:xfrm>
          <a:prstGeom prst="rect">
            <a:avLst/>
          </a:prstGeom>
          <a:noFill/>
          <a:ln w="9525">
            <a:noFill/>
            <a:miter lim="800000"/>
          </a:ln>
        </p:spPr>
        <p:txBody>
          <a:bodyPr/>
          <a:lstStyle/>
          <a:p>
            <a:pPr marL="342900" marR="0" lvl="0" indent="-342900" algn="just" defTabSz="914400" rtl="0" eaLnBrk="0" fontAlgn="base" latinLnBrk="0" hangingPunct="0">
              <a:lnSpc>
                <a:spcPct val="100000"/>
              </a:lnSpc>
              <a:spcBef>
                <a:spcPct val="0"/>
              </a:spcBef>
              <a:spcAft>
                <a:spcPct val="0"/>
              </a:spcAft>
              <a:buClrTx/>
              <a:buSzTx/>
              <a:buFontTx/>
              <a:buNone/>
              <a:tabLst/>
              <a:defRPr/>
            </a:pPr>
            <a:r>
              <a:rPr kumimoji="1" lang="zh-CN" altLang="en-US"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en-US" altLang="zh-CN"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1</a:t>
            </a:r>
            <a:r>
              <a:rPr kumimoji="1" lang="zh-CN" altLang="en-US"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）程序直接控制传送方式</a:t>
            </a:r>
          </a:p>
          <a:p>
            <a:pPr marL="342900" marR="0" lvl="0" indent="-342900" algn="just" defTabSz="914400" rtl="0" eaLnBrk="0" fontAlgn="base" latinLnBrk="0" hangingPunct="0">
              <a:lnSpc>
                <a:spcPct val="100000"/>
              </a:lnSpc>
              <a:spcBef>
                <a:spcPct val="0"/>
              </a:spcBef>
              <a:spcAft>
                <a:spcPct val="0"/>
              </a:spcAft>
              <a:buClrTx/>
              <a:buSzTx/>
              <a:buFontTx/>
              <a:buNone/>
              <a:tabLst/>
              <a:defRPr/>
            </a:pPr>
            <a:r>
              <a:rPr kumimoji="1" lang="zh-CN" altLang="en-US"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  若查询程序有</a:t>
            </a:r>
            <a:r>
              <a:rPr kumimoji="1" lang="en-US" altLang="zh-CN"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10</a:t>
            </a:r>
            <a:r>
              <a:rPr kumimoji="1" lang="zh-CN" altLang="en-US"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条，第</a:t>
            </a:r>
            <a:r>
              <a:rPr kumimoji="1" lang="en-US" altLang="zh-CN"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5</a:t>
            </a:r>
            <a:r>
              <a:rPr kumimoji="1" lang="zh-CN" altLang="en-US"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条为启动设备的指令，则：</a:t>
            </a:r>
          </a:p>
          <a:p>
            <a:pPr marL="342900" marR="0" lvl="0" indent="-342900" algn="just" defTabSz="914400" rtl="0" eaLnBrk="0" fontAlgn="base" latinLnBrk="0" hangingPunct="0">
              <a:lnSpc>
                <a:spcPct val="100000"/>
              </a:lnSpc>
              <a:spcBef>
                <a:spcPct val="0"/>
              </a:spcBef>
              <a:spcAft>
                <a:spcPct val="0"/>
              </a:spcAft>
              <a:buClrTx/>
              <a:buSzTx/>
              <a:buFontTx/>
              <a:buNone/>
              <a:tabLst/>
              <a:defRPr/>
            </a:pPr>
            <a:r>
              <a:rPr kumimoji="1" lang="zh-CN" altLang="en-US" sz="2200" b="1" i="0" u="none" strike="noStrike" kern="0" cap="none" spc="0" normalizeH="0" baseline="0" noProof="0" dirty="0">
                <a:ln>
                  <a:noFill/>
                </a:ln>
                <a:solidFill>
                  <a:srgbClr val="00B050"/>
                </a:solidFill>
                <a:effectLst/>
                <a:uLnTx/>
                <a:uFillTx/>
                <a:latin typeface="Arial"/>
                <a:ea typeface="黑体" panose="02010609060101010101" pitchFamily="49" charset="-122"/>
                <a:cs typeface="+mn-cs"/>
              </a:rPr>
              <a:t>    数据传输率为：</a:t>
            </a:r>
            <a:r>
              <a:rPr kumimoji="1" lang="en-US" altLang="zh-CN" sz="2200" b="1" i="0" u="none" strike="noStrike" kern="0" cap="none" spc="0" normalizeH="0" baseline="0" noProof="0" dirty="0">
                <a:ln>
                  <a:noFill/>
                </a:ln>
                <a:solidFill>
                  <a:srgbClr val="00B050"/>
                </a:solidFill>
                <a:effectLst/>
                <a:uLnTx/>
                <a:uFillTx/>
                <a:latin typeface="Arial"/>
                <a:ea typeface="黑体" panose="02010609060101010101" pitchFamily="49" charset="-122"/>
                <a:cs typeface="+mn-cs"/>
              </a:rPr>
              <a:t>1/(1000+5) </a:t>
            </a:r>
            <a:r>
              <a:rPr kumimoji="1" lang="en-US" altLang="zh-CN" sz="2200" b="1" i="0" u="none" strike="noStrike" kern="0" cap="none" spc="0" normalizeH="0" baseline="0" noProof="0" dirty="0" err="1">
                <a:ln>
                  <a:noFill/>
                </a:ln>
                <a:solidFill>
                  <a:srgbClr val="00B050"/>
                </a:solidFill>
                <a:effectLst/>
                <a:uLnTx/>
                <a:uFillTx/>
                <a:latin typeface="Arial"/>
                <a:ea typeface="黑体" panose="02010609060101010101" pitchFamily="49" charset="-122"/>
                <a:cs typeface="+mn-cs"/>
              </a:rPr>
              <a:t>μs</a:t>
            </a:r>
            <a:r>
              <a:rPr kumimoji="1" lang="zh-CN" altLang="en-US" sz="2200" b="1" i="0" u="none" strike="noStrike" kern="0" cap="none" spc="0" normalizeH="0" baseline="0" noProof="0" dirty="0">
                <a:ln>
                  <a:noFill/>
                </a:ln>
                <a:solidFill>
                  <a:srgbClr val="00B050"/>
                </a:solidFill>
                <a:effectLst/>
                <a:uLnTx/>
                <a:uFillTx/>
                <a:latin typeface="Arial"/>
                <a:ea typeface="黑体" panose="02010609060101010101" pitchFamily="49" charset="-122"/>
                <a:cs typeface="+mn-cs"/>
              </a:rPr>
              <a:t>，约为每秒</a:t>
            </a:r>
            <a:r>
              <a:rPr kumimoji="1" lang="en-US" altLang="zh-CN" sz="2200" b="1" i="0" u="none" strike="noStrike" kern="0" cap="none" spc="0" normalizeH="0" baseline="0" noProof="0" dirty="0">
                <a:ln>
                  <a:noFill/>
                </a:ln>
                <a:solidFill>
                  <a:srgbClr val="00B050"/>
                </a:solidFill>
                <a:effectLst/>
                <a:uLnTx/>
                <a:uFillTx/>
                <a:latin typeface="Arial"/>
                <a:ea typeface="黑体" panose="02010609060101010101" pitchFamily="49" charset="-122"/>
                <a:cs typeface="+mn-cs"/>
              </a:rPr>
              <a:t>995</a:t>
            </a:r>
            <a:r>
              <a:rPr kumimoji="1" lang="zh-CN" altLang="en-US" sz="2200" b="1" i="0" u="none" strike="noStrike" kern="0" cap="none" spc="0" normalizeH="0" baseline="0" noProof="0" dirty="0">
                <a:ln>
                  <a:noFill/>
                </a:ln>
                <a:solidFill>
                  <a:srgbClr val="00B050"/>
                </a:solidFill>
                <a:effectLst/>
                <a:uLnTx/>
                <a:uFillTx/>
                <a:latin typeface="Arial"/>
                <a:ea typeface="黑体" panose="02010609060101010101" pitchFamily="49" charset="-122"/>
                <a:cs typeface="+mn-cs"/>
              </a:rPr>
              <a:t>个数据。</a:t>
            </a:r>
          </a:p>
          <a:p>
            <a:pPr marL="342900" marR="0" lvl="0" indent="-342900" algn="just" defTabSz="914400" rtl="0" eaLnBrk="0" fontAlgn="base" latinLnBrk="0" hangingPunct="0">
              <a:lnSpc>
                <a:spcPct val="100000"/>
              </a:lnSpc>
              <a:spcBef>
                <a:spcPct val="0"/>
              </a:spcBef>
              <a:spcAft>
                <a:spcPct val="0"/>
              </a:spcAft>
              <a:buClrTx/>
              <a:buSzTx/>
              <a:buFontTx/>
              <a:buNone/>
              <a:tabLst/>
              <a:defRPr/>
            </a:pPr>
            <a:r>
              <a:rPr kumimoji="1" lang="zh-CN" altLang="en-US" sz="2200" b="1" i="0" u="none" strike="noStrike" kern="0" cap="none" spc="0" normalizeH="0" baseline="0" noProof="0" dirty="0">
                <a:ln>
                  <a:noFill/>
                </a:ln>
                <a:solidFill>
                  <a:srgbClr val="00B050"/>
                </a:solidFill>
                <a:effectLst/>
                <a:uLnTx/>
                <a:uFillTx/>
                <a:latin typeface="Arial"/>
                <a:ea typeface="黑体" panose="02010609060101010101" pitchFamily="49" charset="-122"/>
                <a:cs typeface="+mn-cs"/>
              </a:rPr>
              <a:t>    主机占用率</a:t>
            </a:r>
            <a:r>
              <a:rPr kumimoji="1" lang="en-US" altLang="zh-CN" sz="2200" b="1" i="0" u="none" strike="noStrike" kern="0" cap="none" spc="0" normalizeH="0" baseline="0" noProof="0" dirty="0">
                <a:ln>
                  <a:noFill/>
                </a:ln>
                <a:solidFill>
                  <a:srgbClr val="00B050"/>
                </a:solidFill>
                <a:effectLst/>
                <a:uLnTx/>
                <a:uFillTx/>
                <a:latin typeface="Arial"/>
                <a:ea typeface="黑体" panose="02010609060101010101" pitchFamily="49" charset="-122"/>
                <a:cs typeface="+mn-cs"/>
              </a:rPr>
              <a:t>=100%</a:t>
            </a:r>
          </a:p>
          <a:p>
            <a:pPr marL="342900" marR="0" lvl="0" indent="-342900" algn="just" defTabSz="914400" rtl="0" eaLnBrk="0" fontAlgn="base" latinLnBrk="0" hangingPunct="0">
              <a:lnSpc>
                <a:spcPct val="100000"/>
              </a:lnSpc>
              <a:spcBef>
                <a:spcPct val="0"/>
              </a:spcBef>
              <a:spcAft>
                <a:spcPct val="0"/>
              </a:spcAft>
              <a:buClrTx/>
              <a:buSzTx/>
              <a:buFontTx/>
              <a:buChar char="•"/>
              <a:tabLst/>
              <a:defRPr/>
            </a:pPr>
            <a:endParaRPr kumimoji="1" lang="zh-CN" altLang="en-US"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endParaRPr>
          </a:p>
        </p:txBody>
      </p:sp>
      <p:sp>
        <p:nvSpPr>
          <p:cNvPr id="9" name="Rectangle 23"/>
          <p:cNvSpPr/>
          <p:nvPr/>
        </p:nvSpPr>
        <p:spPr>
          <a:xfrm>
            <a:off x="328613" y="2205038"/>
            <a:ext cx="3408362" cy="31051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30000"/>
              </a:spcBef>
              <a:spcAft>
                <a:spcPct val="0"/>
              </a:spcAft>
              <a:buClr>
                <a:srgbClr val="BBE0E3"/>
              </a:buClr>
              <a:buSzPct val="80000"/>
              <a:buFont typeface="Wingdings" panose="05000000000000000000" pitchFamily="2" charset="2"/>
              <a:buNone/>
              <a:tabLst/>
              <a:defRPr/>
            </a:pPr>
            <a:r>
              <a:rPr kumimoji="1" lang="zh-CN" altLang="en-US" sz="2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a:t>
            </a:r>
            <a:r>
              <a:rPr kumimoji="1" lang="en-US" altLang="zh-CN" sz="2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2</a:t>
            </a:r>
            <a:r>
              <a:rPr kumimoji="1" lang="zh-CN" altLang="en-US" sz="2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）中断传送方式</a:t>
            </a:r>
          </a:p>
          <a:p>
            <a:pPr marL="0" marR="0" lvl="0" indent="0" algn="l" defTabSz="914400" rtl="0" eaLnBrk="1" fontAlgn="base" latinLnBrk="0" hangingPunct="1">
              <a:lnSpc>
                <a:spcPct val="100000"/>
              </a:lnSpc>
              <a:spcBef>
                <a:spcPct val="30000"/>
              </a:spcBef>
              <a:spcAft>
                <a:spcPct val="0"/>
              </a:spcAft>
              <a:buClr>
                <a:srgbClr val="BBE0E3"/>
              </a:buClr>
              <a:buSzPct val="80000"/>
              <a:buFont typeface="Wingdings" panose="05000000000000000000" pitchFamily="2" charset="2"/>
              <a:buNone/>
              <a:tabLst/>
              <a:defRPr/>
            </a:pPr>
            <a:r>
              <a:rPr kumimoji="1" lang="zh-CN" altLang="en-US" sz="2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若中断服务程序有</a:t>
            </a:r>
            <a:r>
              <a:rPr kumimoji="1" lang="en-US" altLang="zh-CN" sz="2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30</a:t>
            </a:r>
            <a:r>
              <a:rPr kumimoji="1" lang="zh-CN" altLang="en-US" sz="2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条，在第</a:t>
            </a:r>
            <a:r>
              <a:rPr kumimoji="1" lang="en-US" altLang="zh-CN" sz="2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20</a:t>
            </a:r>
            <a:r>
              <a:rPr kumimoji="1" lang="zh-CN" altLang="en-US" sz="22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条启动设备，则：</a:t>
            </a:r>
          </a:p>
          <a:p>
            <a:pPr marL="0" marR="0" lvl="0" indent="0" algn="l" defTabSz="914400" rtl="0" eaLnBrk="1" fontAlgn="base" latinLnBrk="0" hangingPunct="1">
              <a:lnSpc>
                <a:spcPct val="100000"/>
              </a:lnSpc>
              <a:spcBef>
                <a:spcPct val="30000"/>
              </a:spcBef>
              <a:spcAft>
                <a:spcPct val="0"/>
              </a:spcAft>
              <a:buClr>
                <a:srgbClr val="BBE0E3"/>
              </a:buClr>
              <a:buSzPct val="80000"/>
              <a:buFont typeface="Wingdings" panose="05000000000000000000" pitchFamily="2" charset="2"/>
              <a:buNone/>
              <a:tabLst/>
              <a:defRPr/>
            </a:pPr>
            <a:r>
              <a:rPr kumimoji="1" lang="zh-CN" altLang="en-US" sz="2200" b="1" i="0" u="none" strike="noStrike" kern="1200" cap="none" spc="0" normalizeH="0" baseline="0" noProof="0" dirty="0">
                <a:ln>
                  <a:noFill/>
                </a:ln>
                <a:solidFill>
                  <a:srgbClr val="00B050"/>
                </a:solidFill>
                <a:effectLst/>
                <a:uLnTx/>
                <a:uFillTx/>
                <a:latin typeface="Arial" panose="020B0604020202020204" pitchFamily="34" charset="0"/>
                <a:ea typeface="黑体" panose="02010609060101010101" pitchFamily="49" charset="-122"/>
                <a:cs typeface="+mn-cs"/>
              </a:rPr>
              <a:t>数据传输率为：</a:t>
            </a:r>
            <a:r>
              <a:rPr kumimoji="1" lang="en-US" altLang="zh-CN" sz="2200" b="1" i="0" u="none" strike="noStrike" kern="1200" cap="none" spc="0" normalizeH="0" baseline="0" noProof="0" dirty="0">
                <a:ln>
                  <a:noFill/>
                </a:ln>
                <a:solidFill>
                  <a:srgbClr val="00B050"/>
                </a:solidFill>
                <a:effectLst/>
                <a:uLnTx/>
                <a:uFillTx/>
                <a:latin typeface="Arial" panose="020B0604020202020204" pitchFamily="34" charset="0"/>
                <a:ea typeface="黑体" panose="02010609060101010101" pitchFamily="49" charset="-122"/>
                <a:cs typeface="+mn-cs"/>
              </a:rPr>
              <a:t>1/(1000+1+20)μs</a:t>
            </a:r>
            <a:r>
              <a:rPr kumimoji="1" lang="zh-CN" altLang="en-US" sz="2200" b="1" i="0" u="none" strike="noStrike" kern="1200" cap="none" spc="0" normalizeH="0" baseline="0" noProof="0" dirty="0">
                <a:ln>
                  <a:noFill/>
                </a:ln>
                <a:solidFill>
                  <a:srgbClr val="00B050"/>
                </a:solidFill>
                <a:effectLst/>
                <a:uLnTx/>
                <a:uFillTx/>
                <a:latin typeface="Arial" panose="020B0604020202020204" pitchFamily="34" charset="0"/>
                <a:ea typeface="黑体" panose="02010609060101010101" pitchFamily="49" charset="-122"/>
                <a:cs typeface="+mn-cs"/>
              </a:rPr>
              <a:t>，约为每秒</a:t>
            </a:r>
            <a:r>
              <a:rPr kumimoji="1" lang="en-US" altLang="zh-CN" sz="2200" b="1" i="0" u="none" strike="noStrike" kern="1200" cap="none" spc="0" normalizeH="0" baseline="0" noProof="0" dirty="0">
                <a:ln>
                  <a:noFill/>
                </a:ln>
                <a:solidFill>
                  <a:srgbClr val="00B050"/>
                </a:solidFill>
                <a:effectLst/>
                <a:uLnTx/>
                <a:uFillTx/>
                <a:latin typeface="Arial" panose="020B0604020202020204" pitchFamily="34" charset="0"/>
                <a:ea typeface="黑体" panose="02010609060101010101" pitchFamily="49" charset="-122"/>
                <a:cs typeface="+mn-cs"/>
              </a:rPr>
              <a:t>979</a:t>
            </a:r>
            <a:r>
              <a:rPr kumimoji="1" lang="zh-CN" altLang="en-US" sz="2200" b="1" i="0" u="none" strike="noStrike" kern="1200" cap="none" spc="0" normalizeH="0" baseline="0" noProof="0" dirty="0">
                <a:ln>
                  <a:noFill/>
                </a:ln>
                <a:solidFill>
                  <a:srgbClr val="00B050"/>
                </a:solidFill>
                <a:effectLst/>
                <a:uLnTx/>
                <a:uFillTx/>
                <a:latin typeface="Arial" panose="020B0604020202020204" pitchFamily="34" charset="0"/>
                <a:ea typeface="黑体" panose="02010609060101010101" pitchFamily="49" charset="-122"/>
                <a:cs typeface="+mn-cs"/>
              </a:rPr>
              <a:t>个数据。</a:t>
            </a:r>
          </a:p>
          <a:p>
            <a:pPr marL="0" marR="0" lvl="0" indent="0" algn="l" defTabSz="914400" rtl="0" eaLnBrk="1" fontAlgn="base" latinLnBrk="0" hangingPunct="1">
              <a:lnSpc>
                <a:spcPct val="100000"/>
              </a:lnSpc>
              <a:spcBef>
                <a:spcPct val="30000"/>
              </a:spcBef>
              <a:spcAft>
                <a:spcPct val="0"/>
              </a:spcAft>
              <a:buClr>
                <a:srgbClr val="BBE0E3"/>
              </a:buClr>
              <a:buSzPct val="80000"/>
              <a:buFont typeface="Wingdings" panose="05000000000000000000" pitchFamily="2" charset="2"/>
              <a:buNone/>
              <a:tabLst/>
              <a:defRPr/>
            </a:pPr>
            <a:r>
              <a:rPr kumimoji="1" lang="zh-CN" altLang="en-US" sz="2200" b="1" i="0" u="none" strike="noStrike" kern="1200" cap="none" spc="0" normalizeH="0" baseline="0" noProof="0" dirty="0">
                <a:ln>
                  <a:noFill/>
                </a:ln>
                <a:solidFill>
                  <a:srgbClr val="00B050"/>
                </a:solidFill>
                <a:effectLst/>
                <a:uLnTx/>
                <a:uFillTx/>
                <a:latin typeface="Arial" panose="020B0604020202020204" pitchFamily="34" charset="0"/>
                <a:ea typeface="黑体" panose="02010609060101010101" pitchFamily="49" charset="-122"/>
                <a:cs typeface="+mn-cs"/>
              </a:rPr>
              <a:t>主机占用率为：</a:t>
            </a:r>
            <a:r>
              <a:rPr kumimoji="1" lang="en-US" altLang="zh-CN" sz="2200" b="1" i="0" u="none" strike="noStrike" kern="1200" cap="none" spc="0" normalizeH="0" baseline="0" noProof="0" dirty="0">
                <a:ln>
                  <a:noFill/>
                </a:ln>
                <a:solidFill>
                  <a:srgbClr val="00B050"/>
                </a:solidFill>
                <a:effectLst/>
                <a:uLnTx/>
                <a:uFillTx/>
                <a:latin typeface="Arial" panose="020B0604020202020204" pitchFamily="34" charset="0"/>
                <a:ea typeface="黑体" panose="02010609060101010101" pitchFamily="49" charset="-122"/>
                <a:cs typeface="+mn-cs"/>
              </a:rPr>
              <a:t>(1+30)/(1000+1+20)=3%</a:t>
            </a:r>
          </a:p>
        </p:txBody>
      </p:sp>
      <p:grpSp>
        <p:nvGrpSpPr>
          <p:cNvPr id="2" name="Group 53"/>
          <p:cNvGrpSpPr/>
          <p:nvPr/>
        </p:nvGrpSpPr>
        <p:grpSpPr>
          <a:xfrm>
            <a:off x="3862388" y="2017713"/>
            <a:ext cx="5048250" cy="1947862"/>
            <a:chOff x="2433" y="1411"/>
            <a:chExt cx="3143" cy="1195"/>
          </a:xfrm>
        </p:grpSpPr>
        <p:grpSp>
          <p:nvGrpSpPr>
            <p:cNvPr id="80932" name="Group 52"/>
            <p:cNvGrpSpPr/>
            <p:nvPr/>
          </p:nvGrpSpPr>
          <p:grpSpPr>
            <a:xfrm>
              <a:off x="2433" y="1411"/>
              <a:ext cx="3143" cy="886"/>
              <a:chOff x="2433" y="1411"/>
              <a:chExt cx="3143" cy="886"/>
            </a:xfrm>
          </p:grpSpPr>
          <p:sp>
            <p:nvSpPr>
              <p:cNvPr id="80934" name="Line 4"/>
              <p:cNvSpPr/>
              <p:nvPr/>
            </p:nvSpPr>
            <p:spPr>
              <a:xfrm flipV="1">
                <a:off x="2859" y="2030"/>
                <a:ext cx="639" cy="13"/>
              </a:xfrm>
              <a:prstGeom prst="line">
                <a:avLst/>
              </a:prstGeom>
              <a:ln w="28575" cap="flat" cmpd="sng">
                <a:solidFill>
                  <a:schemeClr val="accent1"/>
                </a:solidFill>
                <a:prstDash val="solid"/>
                <a:headEnd type="none" w="med" len="med"/>
                <a:tailEnd type="none" w="med" len="med"/>
              </a:ln>
            </p:spPr>
          </p:sp>
          <p:sp>
            <p:nvSpPr>
              <p:cNvPr id="80935" name="Line 5"/>
              <p:cNvSpPr/>
              <p:nvPr/>
            </p:nvSpPr>
            <p:spPr>
              <a:xfrm>
                <a:off x="3165" y="1643"/>
                <a:ext cx="0" cy="405"/>
              </a:xfrm>
              <a:prstGeom prst="line">
                <a:avLst/>
              </a:prstGeom>
              <a:ln w="28575" cap="flat" cmpd="sng">
                <a:solidFill>
                  <a:schemeClr val="tx1"/>
                </a:solidFill>
                <a:prstDash val="sysDot"/>
                <a:headEnd type="none" w="med" len="med"/>
                <a:tailEnd type="none" w="med" len="med"/>
              </a:ln>
            </p:spPr>
          </p:sp>
          <p:sp>
            <p:nvSpPr>
              <p:cNvPr id="80936" name="Text Box 6"/>
              <p:cNvSpPr txBox="1"/>
              <p:nvPr/>
            </p:nvSpPr>
            <p:spPr>
              <a:xfrm>
                <a:off x="2698" y="1411"/>
                <a:ext cx="676" cy="24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外设</a:t>
                </a:r>
              </a:p>
            </p:txBody>
          </p:sp>
          <p:sp>
            <p:nvSpPr>
              <p:cNvPr id="80937" name="Text Box 7"/>
              <p:cNvSpPr txBox="1"/>
              <p:nvPr/>
            </p:nvSpPr>
            <p:spPr>
              <a:xfrm>
                <a:off x="2433" y="1850"/>
                <a:ext cx="741" cy="244"/>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宋体"/>
                    <a:cs typeface="+mn-cs"/>
                  </a:rPr>
                  <a:t>CPU</a:t>
                </a:r>
              </a:p>
            </p:txBody>
          </p:sp>
          <p:sp>
            <p:nvSpPr>
              <p:cNvPr id="80938" name="Line 8"/>
              <p:cNvSpPr/>
              <p:nvPr/>
            </p:nvSpPr>
            <p:spPr>
              <a:xfrm flipV="1">
                <a:off x="3163" y="1637"/>
                <a:ext cx="738" cy="0"/>
              </a:xfrm>
              <a:prstGeom prst="line">
                <a:avLst/>
              </a:prstGeom>
              <a:ln w="28575" cap="flat" cmpd="sng">
                <a:solidFill>
                  <a:srgbClr val="0066FF"/>
                </a:solidFill>
                <a:prstDash val="solid"/>
                <a:headEnd type="none" w="med" len="med"/>
                <a:tailEnd type="none" w="med" len="med"/>
              </a:ln>
            </p:spPr>
          </p:sp>
          <p:sp>
            <p:nvSpPr>
              <p:cNvPr id="80939" name="Line 9"/>
              <p:cNvSpPr/>
              <p:nvPr/>
            </p:nvSpPr>
            <p:spPr>
              <a:xfrm>
                <a:off x="3905" y="1643"/>
                <a:ext cx="0" cy="411"/>
              </a:xfrm>
              <a:prstGeom prst="line">
                <a:avLst/>
              </a:prstGeom>
              <a:ln w="28575" cap="flat" cmpd="sng">
                <a:solidFill>
                  <a:schemeClr val="tx1"/>
                </a:solidFill>
                <a:prstDash val="sysDot"/>
                <a:headEnd type="none" w="med" len="med"/>
                <a:tailEnd type="triangle" w="med" len="med"/>
              </a:ln>
            </p:spPr>
          </p:sp>
          <p:sp>
            <p:nvSpPr>
              <p:cNvPr id="80940" name="Line 10"/>
              <p:cNvSpPr/>
              <p:nvPr/>
            </p:nvSpPr>
            <p:spPr>
              <a:xfrm>
                <a:off x="3905" y="2054"/>
                <a:ext cx="653" cy="0"/>
              </a:xfrm>
              <a:prstGeom prst="line">
                <a:avLst/>
              </a:prstGeom>
              <a:ln w="28575" cap="flat" cmpd="sng">
                <a:solidFill>
                  <a:schemeClr val="accent1"/>
                </a:solidFill>
                <a:prstDash val="solid"/>
                <a:headEnd type="none" w="med" len="med"/>
                <a:tailEnd type="none" w="med" len="med"/>
              </a:ln>
            </p:spPr>
          </p:sp>
          <p:sp>
            <p:nvSpPr>
              <p:cNvPr id="80941" name="Line 11"/>
              <p:cNvSpPr/>
              <p:nvPr/>
            </p:nvSpPr>
            <p:spPr>
              <a:xfrm>
                <a:off x="4327" y="1655"/>
                <a:ext cx="0" cy="408"/>
              </a:xfrm>
              <a:prstGeom prst="line">
                <a:avLst/>
              </a:prstGeom>
              <a:ln w="28575" cap="flat" cmpd="sng">
                <a:solidFill>
                  <a:schemeClr val="tx1"/>
                </a:solidFill>
                <a:prstDash val="sysDot"/>
                <a:headEnd type="none" w="med" len="med"/>
                <a:tailEnd type="none" w="med" len="med"/>
              </a:ln>
            </p:spPr>
          </p:sp>
          <p:sp>
            <p:nvSpPr>
              <p:cNvPr id="80942" name="Line 12"/>
              <p:cNvSpPr/>
              <p:nvPr/>
            </p:nvSpPr>
            <p:spPr>
              <a:xfrm flipV="1">
                <a:off x="4331" y="1650"/>
                <a:ext cx="723" cy="11"/>
              </a:xfrm>
              <a:prstGeom prst="line">
                <a:avLst/>
              </a:prstGeom>
              <a:ln w="28575" cap="flat" cmpd="sng">
                <a:solidFill>
                  <a:srgbClr val="0066FF"/>
                </a:solidFill>
                <a:prstDash val="solid"/>
                <a:headEnd type="none" w="med" len="med"/>
                <a:tailEnd type="none" w="med" len="med"/>
              </a:ln>
            </p:spPr>
          </p:sp>
          <p:sp>
            <p:nvSpPr>
              <p:cNvPr id="80943" name="Line 13"/>
              <p:cNvSpPr/>
              <p:nvPr/>
            </p:nvSpPr>
            <p:spPr>
              <a:xfrm>
                <a:off x="5052" y="1655"/>
                <a:ext cx="0" cy="412"/>
              </a:xfrm>
              <a:prstGeom prst="line">
                <a:avLst/>
              </a:prstGeom>
              <a:ln w="28575" cap="flat" cmpd="sng">
                <a:solidFill>
                  <a:schemeClr val="tx1"/>
                </a:solidFill>
                <a:prstDash val="sysDot"/>
                <a:headEnd type="none" w="med" len="med"/>
                <a:tailEnd type="triangle" w="med" len="med"/>
              </a:ln>
            </p:spPr>
          </p:sp>
          <p:sp>
            <p:nvSpPr>
              <p:cNvPr id="80944" name="Line 14"/>
              <p:cNvSpPr/>
              <p:nvPr/>
            </p:nvSpPr>
            <p:spPr>
              <a:xfrm>
                <a:off x="5062" y="2058"/>
                <a:ext cx="387" cy="0"/>
              </a:xfrm>
              <a:prstGeom prst="line">
                <a:avLst/>
              </a:prstGeom>
              <a:ln w="28575" cap="flat" cmpd="sng">
                <a:solidFill>
                  <a:schemeClr val="accent1"/>
                </a:solidFill>
                <a:prstDash val="solid"/>
                <a:headEnd type="none" w="med" len="med"/>
                <a:tailEnd type="none" w="med" len="med"/>
              </a:ln>
            </p:spPr>
          </p:sp>
          <p:sp>
            <p:nvSpPr>
              <p:cNvPr id="80945" name="Text Box 15"/>
              <p:cNvSpPr txBox="1"/>
              <p:nvPr/>
            </p:nvSpPr>
            <p:spPr>
              <a:xfrm>
                <a:off x="3898" y="1773"/>
                <a:ext cx="626" cy="281"/>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5</a:t>
                </a:r>
                <a:r>
                  <a:rPr kumimoji="1" lang="en-US" altLang="zh-CN" sz="2400" b="1" i="0" u="none" strike="noStrike" kern="1200" cap="none" spc="0" normalizeH="0" baseline="0" noProof="0" dirty="0">
                    <a:ln>
                      <a:noFill/>
                    </a:ln>
                    <a:solidFill>
                      <a:srgbClr val="000000"/>
                    </a:solidFill>
                    <a:effectLst/>
                    <a:uLnTx/>
                    <a:uFillTx/>
                    <a:latin typeface="Arial"/>
                    <a:ea typeface="华文行楷" panose="02010800040101010101" pitchFamily="2" charset="-122"/>
                    <a:cs typeface="+mn-cs"/>
                  </a:rPr>
                  <a:t>μ</a:t>
                </a: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s</a:t>
                </a:r>
              </a:p>
            </p:txBody>
          </p:sp>
          <p:sp>
            <p:nvSpPr>
              <p:cNvPr id="80946" name="Line 16"/>
              <p:cNvSpPr/>
              <p:nvPr/>
            </p:nvSpPr>
            <p:spPr>
              <a:xfrm>
                <a:off x="3164" y="2112"/>
                <a:ext cx="0" cy="179"/>
              </a:xfrm>
              <a:prstGeom prst="line">
                <a:avLst/>
              </a:prstGeom>
              <a:ln w="9525" cap="flat" cmpd="sng">
                <a:solidFill>
                  <a:schemeClr val="tx1"/>
                </a:solidFill>
                <a:prstDash val="solid"/>
                <a:headEnd type="none" w="med" len="med"/>
                <a:tailEnd type="none" w="med" len="med"/>
              </a:ln>
            </p:spPr>
          </p:sp>
          <p:sp>
            <p:nvSpPr>
              <p:cNvPr id="80947" name="Line 17"/>
              <p:cNvSpPr/>
              <p:nvPr/>
            </p:nvSpPr>
            <p:spPr>
              <a:xfrm>
                <a:off x="4335" y="2117"/>
                <a:ext cx="0" cy="180"/>
              </a:xfrm>
              <a:prstGeom prst="line">
                <a:avLst/>
              </a:prstGeom>
              <a:ln w="9525" cap="flat" cmpd="sng">
                <a:solidFill>
                  <a:schemeClr val="tx1"/>
                </a:solidFill>
                <a:prstDash val="solid"/>
                <a:headEnd type="none" w="med" len="med"/>
                <a:tailEnd type="none" w="med" len="med"/>
              </a:ln>
            </p:spPr>
          </p:sp>
          <p:sp>
            <p:nvSpPr>
              <p:cNvPr id="80948" name="Line 18"/>
              <p:cNvSpPr/>
              <p:nvPr/>
            </p:nvSpPr>
            <p:spPr>
              <a:xfrm>
                <a:off x="5383" y="2092"/>
                <a:ext cx="0" cy="180"/>
              </a:xfrm>
              <a:prstGeom prst="line">
                <a:avLst/>
              </a:prstGeom>
              <a:ln w="9525" cap="flat" cmpd="sng">
                <a:solidFill>
                  <a:schemeClr val="tx1"/>
                </a:solidFill>
                <a:prstDash val="solid"/>
                <a:headEnd type="none" w="med" len="med"/>
                <a:tailEnd type="none" w="med" len="med"/>
              </a:ln>
            </p:spPr>
          </p:sp>
          <p:sp>
            <p:nvSpPr>
              <p:cNvPr id="80949" name="Line 19"/>
              <p:cNvSpPr/>
              <p:nvPr/>
            </p:nvSpPr>
            <p:spPr>
              <a:xfrm>
                <a:off x="5384" y="1647"/>
                <a:ext cx="0" cy="406"/>
              </a:xfrm>
              <a:prstGeom prst="line">
                <a:avLst/>
              </a:prstGeom>
              <a:ln w="28575" cap="flat" cmpd="sng">
                <a:solidFill>
                  <a:schemeClr val="tx1"/>
                </a:solidFill>
                <a:prstDash val="sysDot"/>
                <a:headEnd type="none" w="med" len="med"/>
                <a:tailEnd type="none" w="med" len="med"/>
              </a:ln>
            </p:spPr>
          </p:sp>
          <p:sp>
            <p:nvSpPr>
              <p:cNvPr id="80950" name="Line 20"/>
              <p:cNvSpPr/>
              <p:nvPr/>
            </p:nvSpPr>
            <p:spPr>
              <a:xfrm>
                <a:off x="5371" y="1654"/>
                <a:ext cx="205" cy="0"/>
              </a:xfrm>
              <a:prstGeom prst="line">
                <a:avLst/>
              </a:prstGeom>
              <a:ln w="28575" cap="flat" cmpd="sng">
                <a:solidFill>
                  <a:srgbClr val="3333CC"/>
                </a:solidFill>
                <a:prstDash val="solid"/>
                <a:headEnd type="none" w="med" len="med"/>
                <a:tailEnd type="none" w="med" len="med"/>
              </a:ln>
            </p:spPr>
          </p:sp>
          <p:sp>
            <p:nvSpPr>
              <p:cNvPr id="80951" name="Line 21"/>
              <p:cNvSpPr/>
              <p:nvPr/>
            </p:nvSpPr>
            <p:spPr>
              <a:xfrm>
                <a:off x="3164" y="2213"/>
                <a:ext cx="1169" cy="0"/>
              </a:xfrm>
              <a:prstGeom prst="line">
                <a:avLst/>
              </a:prstGeom>
              <a:ln w="9525" cap="flat" cmpd="sng">
                <a:solidFill>
                  <a:schemeClr val="tx1"/>
                </a:solidFill>
                <a:prstDash val="solid"/>
                <a:headEnd type="triangle" w="med" len="med"/>
                <a:tailEnd type="triangle" w="med" len="med"/>
              </a:ln>
            </p:spPr>
          </p:sp>
          <p:sp>
            <p:nvSpPr>
              <p:cNvPr id="80952" name="Line 22"/>
              <p:cNvSpPr/>
              <p:nvPr/>
            </p:nvSpPr>
            <p:spPr>
              <a:xfrm>
                <a:off x="4354" y="2217"/>
                <a:ext cx="1029" cy="0"/>
              </a:xfrm>
              <a:prstGeom prst="line">
                <a:avLst/>
              </a:prstGeom>
              <a:ln w="9525" cap="flat" cmpd="sng">
                <a:solidFill>
                  <a:schemeClr val="tx1"/>
                </a:solidFill>
                <a:prstDash val="solid"/>
                <a:headEnd type="triangle" w="med" len="med"/>
                <a:tailEnd type="triangle" w="med" len="med"/>
              </a:ln>
            </p:spPr>
          </p:sp>
          <p:sp>
            <p:nvSpPr>
              <p:cNvPr id="80953" name="Text Box 42"/>
              <p:cNvSpPr txBox="1"/>
              <p:nvPr/>
            </p:nvSpPr>
            <p:spPr>
              <a:xfrm>
                <a:off x="3255" y="1414"/>
                <a:ext cx="626" cy="245"/>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1ms</a:t>
                </a:r>
              </a:p>
            </p:txBody>
          </p:sp>
        </p:grpSp>
        <p:sp>
          <p:nvSpPr>
            <p:cNvPr id="80933" name="Rectangle 50"/>
            <p:cNvSpPr/>
            <p:nvPr/>
          </p:nvSpPr>
          <p:spPr>
            <a:xfrm>
              <a:off x="3699" y="2323"/>
              <a:ext cx="1268" cy="283"/>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程序传送方式</a:t>
              </a:r>
            </a:p>
          </p:txBody>
        </p:sp>
      </p:grpSp>
      <p:grpSp>
        <p:nvGrpSpPr>
          <p:cNvPr id="4" name="Group 54"/>
          <p:cNvGrpSpPr/>
          <p:nvPr/>
        </p:nvGrpSpPr>
        <p:grpSpPr>
          <a:xfrm>
            <a:off x="3792538" y="3930650"/>
            <a:ext cx="5208587" cy="1885950"/>
            <a:chOff x="2444" y="2674"/>
            <a:chExt cx="3281" cy="1188"/>
          </a:xfrm>
        </p:grpSpPr>
        <p:sp>
          <p:nvSpPr>
            <p:cNvPr id="80906" name="Line 24"/>
            <p:cNvSpPr/>
            <p:nvPr/>
          </p:nvSpPr>
          <p:spPr>
            <a:xfrm flipV="1">
              <a:off x="2870" y="3316"/>
              <a:ext cx="1054" cy="13"/>
            </a:xfrm>
            <a:prstGeom prst="line">
              <a:avLst/>
            </a:prstGeom>
            <a:ln w="28575" cap="flat" cmpd="sng">
              <a:solidFill>
                <a:schemeClr val="accent1"/>
              </a:solidFill>
              <a:prstDash val="solid"/>
              <a:headEnd type="none" w="med" len="med"/>
              <a:tailEnd type="none" w="med" len="med"/>
            </a:ln>
          </p:spPr>
        </p:sp>
        <p:sp>
          <p:nvSpPr>
            <p:cNvPr id="80907" name="Line 25"/>
            <p:cNvSpPr/>
            <p:nvPr/>
          </p:nvSpPr>
          <p:spPr>
            <a:xfrm>
              <a:off x="3176" y="2913"/>
              <a:ext cx="0" cy="405"/>
            </a:xfrm>
            <a:prstGeom prst="line">
              <a:avLst/>
            </a:prstGeom>
            <a:ln w="28575" cap="flat" cmpd="sng">
              <a:solidFill>
                <a:schemeClr val="tx1"/>
              </a:solidFill>
              <a:prstDash val="sysDot"/>
              <a:headEnd type="none" w="med" len="med"/>
              <a:tailEnd type="none" w="med" len="med"/>
            </a:ln>
          </p:spPr>
        </p:sp>
        <p:sp>
          <p:nvSpPr>
            <p:cNvPr id="80908" name="Text Box 26"/>
            <p:cNvSpPr txBox="1"/>
            <p:nvPr/>
          </p:nvSpPr>
          <p:spPr>
            <a:xfrm>
              <a:off x="2709" y="2681"/>
              <a:ext cx="676" cy="2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a:ea typeface="宋体"/>
                  <a:cs typeface="+mn-cs"/>
                </a:rPr>
                <a:t>外设</a:t>
              </a:r>
            </a:p>
          </p:txBody>
        </p:sp>
        <p:sp>
          <p:nvSpPr>
            <p:cNvPr id="80909" name="Text Box 27"/>
            <p:cNvSpPr txBox="1"/>
            <p:nvPr/>
          </p:nvSpPr>
          <p:spPr>
            <a:xfrm>
              <a:off x="2444" y="3120"/>
              <a:ext cx="741" cy="2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宋体"/>
                  <a:cs typeface="+mn-cs"/>
                </a:rPr>
                <a:t>CPU</a:t>
              </a:r>
            </a:p>
          </p:txBody>
        </p:sp>
        <p:sp>
          <p:nvSpPr>
            <p:cNvPr id="80910" name="Line 28"/>
            <p:cNvSpPr/>
            <p:nvPr/>
          </p:nvSpPr>
          <p:spPr>
            <a:xfrm flipV="1">
              <a:off x="3174" y="2907"/>
              <a:ext cx="738" cy="0"/>
            </a:xfrm>
            <a:prstGeom prst="line">
              <a:avLst/>
            </a:prstGeom>
            <a:ln w="28575" cap="flat" cmpd="sng">
              <a:solidFill>
                <a:srgbClr val="0066FF"/>
              </a:solidFill>
              <a:prstDash val="solid"/>
              <a:headEnd type="none" w="med" len="med"/>
              <a:tailEnd type="none" w="med" len="med"/>
            </a:ln>
          </p:spPr>
        </p:sp>
        <p:sp>
          <p:nvSpPr>
            <p:cNvPr id="80911" name="Line 29"/>
            <p:cNvSpPr/>
            <p:nvPr/>
          </p:nvSpPr>
          <p:spPr>
            <a:xfrm>
              <a:off x="3916" y="2913"/>
              <a:ext cx="0" cy="411"/>
            </a:xfrm>
            <a:prstGeom prst="line">
              <a:avLst/>
            </a:prstGeom>
            <a:ln w="28575" cap="flat" cmpd="sng">
              <a:solidFill>
                <a:schemeClr val="tx1"/>
              </a:solidFill>
              <a:prstDash val="sysDot"/>
              <a:headEnd type="none" w="med" len="med"/>
              <a:tailEnd type="triangle" w="med" len="med"/>
            </a:ln>
          </p:spPr>
        </p:sp>
        <p:sp>
          <p:nvSpPr>
            <p:cNvPr id="80912" name="Line 30"/>
            <p:cNvSpPr/>
            <p:nvPr/>
          </p:nvSpPr>
          <p:spPr>
            <a:xfrm>
              <a:off x="3916" y="3316"/>
              <a:ext cx="152" cy="9"/>
            </a:xfrm>
            <a:prstGeom prst="line">
              <a:avLst/>
            </a:prstGeom>
            <a:ln w="28575" cap="flat" cmpd="sng">
              <a:solidFill>
                <a:schemeClr val="accent1"/>
              </a:solidFill>
              <a:prstDash val="solid"/>
              <a:headEnd type="none" w="med" len="med"/>
              <a:tailEnd type="none" w="med" len="med"/>
            </a:ln>
          </p:spPr>
        </p:sp>
        <p:sp>
          <p:nvSpPr>
            <p:cNvPr id="80913" name="Line 31"/>
            <p:cNvSpPr/>
            <p:nvPr/>
          </p:nvSpPr>
          <p:spPr>
            <a:xfrm flipH="1">
              <a:off x="4050" y="3072"/>
              <a:ext cx="1" cy="255"/>
            </a:xfrm>
            <a:prstGeom prst="line">
              <a:avLst/>
            </a:prstGeom>
            <a:ln w="28575" cap="flat" cmpd="sng">
              <a:solidFill>
                <a:schemeClr val="tx1"/>
              </a:solidFill>
              <a:prstDash val="sysDot"/>
              <a:headEnd type="none" w="med" len="med"/>
              <a:tailEnd type="none" w="med" len="med"/>
            </a:ln>
          </p:spPr>
        </p:sp>
        <p:sp>
          <p:nvSpPr>
            <p:cNvPr id="80914" name="Line 32"/>
            <p:cNvSpPr/>
            <p:nvPr/>
          </p:nvSpPr>
          <p:spPr>
            <a:xfrm flipV="1">
              <a:off x="4342" y="2920"/>
              <a:ext cx="723" cy="0"/>
            </a:xfrm>
            <a:prstGeom prst="line">
              <a:avLst/>
            </a:prstGeom>
            <a:ln w="28575" cap="flat" cmpd="sng">
              <a:solidFill>
                <a:srgbClr val="0066FF"/>
              </a:solidFill>
              <a:prstDash val="solid"/>
              <a:headEnd type="none" w="med" len="med"/>
              <a:tailEnd type="none" w="med" len="med"/>
            </a:ln>
          </p:spPr>
        </p:sp>
        <p:sp>
          <p:nvSpPr>
            <p:cNvPr id="80915" name="Line 33"/>
            <p:cNvSpPr/>
            <p:nvPr/>
          </p:nvSpPr>
          <p:spPr>
            <a:xfrm>
              <a:off x="5063" y="2925"/>
              <a:ext cx="0" cy="412"/>
            </a:xfrm>
            <a:prstGeom prst="line">
              <a:avLst/>
            </a:prstGeom>
            <a:ln w="28575" cap="flat" cmpd="sng">
              <a:solidFill>
                <a:schemeClr val="tx1"/>
              </a:solidFill>
              <a:prstDash val="sysDot"/>
              <a:headEnd type="none" w="med" len="med"/>
              <a:tailEnd type="triangle" w="med" len="med"/>
            </a:ln>
          </p:spPr>
        </p:sp>
        <p:sp>
          <p:nvSpPr>
            <p:cNvPr id="80916" name="Line 34"/>
            <p:cNvSpPr/>
            <p:nvPr/>
          </p:nvSpPr>
          <p:spPr>
            <a:xfrm>
              <a:off x="5073" y="3328"/>
              <a:ext cx="150" cy="0"/>
            </a:xfrm>
            <a:prstGeom prst="line">
              <a:avLst/>
            </a:prstGeom>
            <a:ln w="28575" cap="flat" cmpd="sng">
              <a:solidFill>
                <a:schemeClr val="accent1"/>
              </a:solidFill>
              <a:prstDash val="solid"/>
              <a:headEnd type="none" w="med" len="med"/>
              <a:tailEnd type="none" w="med" len="med"/>
            </a:ln>
          </p:spPr>
        </p:sp>
        <p:sp>
          <p:nvSpPr>
            <p:cNvPr id="80917" name="Line 35"/>
            <p:cNvSpPr/>
            <p:nvPr/>
          </p:nvSpPr>
          <p:spPr>
            <a:xfrm>
              <a:off x="3175" y="3382"/>
              <a:ext cx="0" cy="179"/>
            </a:xfrm>
            <a:prstGeom prst="line">
              <a:avLst/>
            </a:prstGeom>
            <a:ln w="9525" cap="flat" cmpd="sng">
              <a:solidFill>
                <a:schemeClr val="tx1"/>
              </a:solidFill>
              <a:prstDash val="solid"/>
              <a:headEnd type="none" w="med" len="med"/>
              <a:tailEnd type="none" w="med" len="med"/>
            </a:ln>
          </p:spPr>
        </p:sp>
        <p:sp>
          <p:nvSpPr>
            <p:cNvPr id="80918" name="Line 36"/>
            <p:cNvSpPr/>
            <p:nvPr/>
          </p:nvSpPr>
          <p:spPr>
            <a:xfrm>
              <a:off x="4346" y="3268"/>
              <a:ext cx="0" cy="299"/>
            </a:xfrm>
            <a:prstGeom prst="line">
              <a:avLst/>
            </a:prstGeom>
            <a:ln w="9525" cap="flat" cmpd="sng">
              <a:solidFill>
                <a:schemeClr val="tx1"/>
              </a:solidFill>
              <a:prstDash val="solid"/>
              <a:headEnd type="none" w="med" len="med"/>
              <a:tailEnd type="none" w="med" len="med"/>
            </a:ln>
          </p:spPr>
        </p:sp>
        <p:sp>
          <p:nvSpPr>
            <p:cNvPr id="80919" name="Line 37"/>
            <p:cNvSpPr/>
            <p:nvPr/>
          </p:nvSpPr>
          <p:spPr>
            <a:xfrm>
              <a:off x="5496" y="3385"/>
              <a:ext cx="0" cy="180"/>
            </a:xfrm>
            <a:prstGeom prst="line">
              <a:avLst/>
            </a:prstGeom>
            <a:ln w="9525" cap="flat" cmpd="sng">
              <a:solidFill>
                <a:schemeClr val="tx1"/>
              </a:solidFill>
              <a:prstDash val="solid"/>
              <a:headEnd type="none" w="med" len="med"/>
              <a:tailEnd type="none" w="med" len="med"/>
            </a:ln>
          </p:spPr>
        </p:sp>
        <p:sp>
          <p:nvSpPr>
            <p:cNvPr id="80920" name="Line 38"/>
            <p:cNvSpPr/>
            <p:nvPr/>
          </p:nvSpPr>
          <p:spPr>
            <a:xfrm>
              <a:off x="5227" y="3053"/>
              <a:ext cx="0" cy="270"/>
            </a:xfrm>
            <a:prstGeom prst="line">
              <a:avLst/>
            </a:prstGeom>
            <a:ln w="28575" cap="flat" cmpd="sng">
              <a:solidFill>
                <a:schemeClr val="tx1"/>
              </a:solidFill>
              <a:prstDash val="sysDot"/>
              <a:headEnd type="none" w="med" len="med"/>
              <a:tailEnd type="none" w="med" len="med"/>
            </a:ln>
          </p:spPr>
        </p:sp>
        <p:sp>
          <p:nvSpPr>
            <p:cNvPr id="80921" name="Line 39"/>
            <p:cNvSpPr/>
            <p:nvPr/>
          </p:nvSpPr>
          <p:spPr>
            <a:xfrm>
              <a:off x="5520" y="2891"/>
              <a:ext cx="205" cy="0"/>
            </a:xfrm>
            <a:prstGeom prst="line">
              <a:avLst/>
            </a:prstGeom>
            <a:ln w="28575" cap="flat" cmpd="sng">
              <a:solidFill>
                <a:srgbClr val="3333CC"/>
              </a:solidFill>
              <a:prstDash val="solid"/>
              <a:headEnd type="none" w="med" len="med"/>
              <a:tailEnd type="none" w="med" len="med"/>
            </a:ln>
          </p:spPr>
        </p:sp>
        <p:sp>
          <p:nvSpPr>
            <p:cNvPr id="80922" name="Line 40"/>
            <p:cNvSpPr/>
            <p:nvPr/>
          </p:nvSpPr>
          <p:spPr>
            <a:xfrm>
              <a:off x="3175" y="3483"/>
              <a:ext cx="1169" cy="0"/>
            </a:xfrm>
            <a:prstGeom prst="line">
              <a:avLst/>
            </a:prstGeom>
            <a:ln w="9525" cap="flat" cmpd="sng">
              <a:solidFill>
                <a:schemeClr val="tx1"/>
              </a:solidFill>
              <a:prstDash val="solid"/>
              <a:headEnd type="triangle" w="med" len="med"/>
              <a:tailEnd type="triangle" w="med" len="med"/>
            </a:ln>
          </p:spPr>
        </p:sp>
        <p:sp>
          <p:nvSpPr>
            <p:cNvPr id="80923" name="Line 41"/>
            <p:cNvSpPr/>
            <p:nvPr/>
          </p:nvSpPr>
          <p:spPr>
            <a:xfrm>
              <a:off x="4365" y="3487"/>
              <a:ext cx="1131" cy="1"/>
            </a:xfrm>
            <a:prstGeom prst="line">
              <a:avLst/>
            </a:prstGeom>
            <a:ln w="9525" cap="flat" cmpd="sng">
              <a:solidFill>
                <a:schemeClr val="tx1"/>
              </a:solidFill>
              <a:prstDash val="solid"/>
              <a:headEnd type="triangle" w="med" len="med"/>
              <a:tailEnd type="triangle" w="med" len="med"/>
            </a:ln>
          </p:spPr>
        </p:sp>
        <p:sp>
          <p:nvSpPr>
            <p:cNvPr id="80924" name="Text Box 43"/>
            <p:cNvSpPr txBox="1"/>
            <p:nvPr/>
          </p:nvSpPr>
          <p:spPr>
            <a:xfrm>
              <a:off x="3343" y="2674"/>
              <a:ext cx="626" cy="25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000000"/>
                  </a:solidFill>
                  <a:effectLst/>
                  <a:uLnTx/>
                  <a:uFillTx/>
                  <a:latin typeface="Arial"/>
                  <a:ea typeface="宋体"/>
                  <a:cs typeface="+mn-cs"/>
                </a:rPr>
                <a:t>1ms</a:t>
              </a:r>
            </a:p>
          </p:txBody>
        </p:sp>
        <p:sp>
          <p:nvSpPr>
            <p:cNvPr id="80925" name="Line 44"/>
            <p:cNvSpPr/>
            <p:nvPr/>
          </p:nvSpPr>
          <p:spPr>
            <a:xfrm>
              <a:off x="4049" y="3080"/>
              <a:ext cx="416" cy="0"/>
            </a:xfrm>
            <a:prstGeom prst="line">
              <a:avLst/>
            </a:prstGeom>
            <a:ln w="28575" cap="flat" cmpd="sng">
              <a:solidFill>
                <a:srgbClr val="56C61E"/>
              </a:solidFill>
              <a:prstDash val="solid"/>
              <a:headEnd type="none" w="med" len="med"/>
              <a:tailEnd type="none" w="med" len="med"/>
            </a:ln>
          </p:spPr>
        </p:sp>
        <p:sp>
          <p:nvSpPr>
            <p:cNvPr id="80926" name="Line 45"/>
            <p:cNvSpPr/>
            <p:nvPr/>
          </p:nvSpPr>
          <p:spPr>
            <a:xfrm>
              <a:off x="4346" y="2928"/>
              <a:ext cx="0" cy="144"/>
            </a:xfrm>
            <a:prstGeom prst="line">
              <a:avLst/>
            </a:prstGeom>
            <a:ln w="28575" cap="flat" cmpd="sng">
              <a:solidFill>
                <a:schemeClr val="tx1"/>
              </a:solidFill>
              <a:prstDash val="sysDot"/>
              <a:headEnd type="none" w="med" len="med"/>
              <a:tailEnd type="none" w="med" len="med"/>
            </a:ln>
          </p:spPr>
        </p:sp>
        <p:sp>
          <p:nvSpPr>
            <p:cNvPr id="80927" name="Line 46"/>
            <p:cNvSpPr/>
            <p:nvPr/>
          </p:nvSpPr>
          <p:spPr>
            <a:xfrm>
              <a:off x="4452" y="3074"/>
              <a:ext cx="8" cy="255"/>
            </a:xfrm>
            <a:prstGeom prst="line">
              <a:avLst/>
            </a:prstGeom>
            <a:ln w="28575" cap="flat" cmpd="sng">
              <a:solidFill>
                <a:schemeClr val="tx1"/>
              </a:solidFill>
              <a:prstDash val="sysDot"/>
              <a:headEnd type="none" w="med" len="med"/>
              <a:tailEnd type="none" w="med" len="med"/>
            </a:ln>
          </p:spPr>
        </p:sp>
        <p:sp>
          <p:nvSpPr>
            <p:cNvPr id="80928" name="Line 47"/>
            <p:cNvSpPr/>
            <p:nvPr/>
          </p:nvSpPr>
          <p:spPr>
            <a:xfrm flipV="1">
              <a:off x="4458" y="3319"/>
              <a:ext cx="758" cy="4"/>
            </a:xfrm>
            <a:prstGeom prst="line">
              <a:avLst/>
            </a:prstGeom>
            <a:ln w="28575" cap="flat" cmpd="sng">
              <a:solidFill>
                <a:schemeClr val="accent1"/>
              </a:solidFill>
              <a:prstDash val="solid"/>
              <a:headEnd type="none" w="med" len="med"/>
              <a:tailEnd type="none" w="med" len="med"/>
            </a:ln>
          </p:spPr>
        </p:sp>
        <p:sp>
          <p:nvSpPr>
            <p:cNvPr id="80929" name="Line 48"/>
            <p:cNvSpPr/>
            <p:nvPr/>
          </p:nvSpPr>
          <p:spPr>
            <a:xfrm>
              <a:off x="5229" y="3057"/>
              <a:ext cx="416" cy="0"/>
            </a:xfrm>
            <a:prstGeom prst="line">
              <a:avLst/>
            </a:prstGeom>
            <a:ln w="28575" cap="flat" cmpd="sng">
              <a:solidFill>
                <a:srgbClr val="56C61E"/>
              </a:solidFill>
              <a:prstDash val="solid"/>
              <a:headEnd type="none" w="med" len="med"/>
              <a:tailEnd type="none" w="med" len="med"/>
            </a:ln>
          </p:spPr>
        </p:sp>
        <p:sp>
          <p:nvSpPr>
            <p:cNvPr id="80930" name="Line 49"/>
            <p:cNvSpPr/>
            <p:nvPr/>
          </p:nvSpPr>
          <p:spPr>
            <a:xfrm>
              <a:off x="5526" y="2897"/>
              <a:ext cx="0" cy="144"/>
            </a:xfrm>
            <a:prstGeom prst="line">
              <a:avLst/>
            </a:prstGeom>
            <a:ln w="28575" cap="flat" cmpd="sng">
              <a:solidFill>
                <a:schemeClr val="tx1"/>
              </a:solidFill>
              <a:prstDash val="sysDot"/>
              <a:headEnd type="none" w="med" len="med"/>
              <a:tailEnd type="none" w="med" len="med"/>
            </a:ln>
          </p:spPr>
        </p:sp>
        <p:sp>
          <p:nvSpPr>
            <p:cNvPr id="80931" name="Rectangle 51"/>
            <p:cNvSpPr/>
            <p:nvPr/>
          </p:nvSpPr>
          <p:spPr>
            <a:xfrm>
              <a:off x="3706" y="3593"/>
              <a:ext cx="1178" cy="269"/>
            </a:xfrm>
            <a:prstGeom prst="rect">
              <a:avLst/>
            </a:prstGeom>
            <a:noFill/>
            <a:ln w="9525">
              <a:noFill/>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中断传送方式</a:t>
              </a:r>
            </a:p>
          </p:txBody>
        </p:sp>
      </p:grpSp>
      <p:sp>
        <p:nvSpPr>
          <p:cNvPr id="60" name="Text Box 55"/>
          <p:cNvSpPr txBox="1"/>
          <p:nvPr/>
        </p:nvSpPr>
        <p:spPr>
          <a:xfrm>
            <a:off x="622300" y="5607050"/>
            <a:ext cx="4378325" cy="396875"/>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为什么中断服务程序比查询程序长？</a:t>
            </a:r>
          </a:p>
        </p:txBody>
      </p:sp>
      <p:sp>
        <p:nvSpPr>
          <p:cNvPr id="61" name="Text Box 56"/>
          <p:cNvSpPr txBox="1"/>
          <p:nvPr/>
        </p:nvSpPr>
        <p:spPr>
          <a:xfrm>
            <a:off x="611188" y="5967413"/>
            <a:ext cx="7437437" cy="701675"/>
          </a:xfrm>
          <a:prstGeom prst="rect">
            <a:avLst/>
          </a:prstGeom>
          <a:solidFill>
            <a:schemeClr val="bg1"/>
          </a:solid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因为中断服务程序有额外开销，如：保存现场、保存旧屏蔽字、开中断、（查询中断源）等</a:t>
            </a:r>
          </a:p>
        </p:txBody>
      </p:sp>
    </p:spTree>
    <p:extLst>
      <p:ext uri="{BB962C8B-B14F-4D97-AF65-F5344CB8AC3E}">
        <p14:creationId xmlns:p14="http://schemas.microsoft.com/office/powerpoint/2010/main" val="233091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blinds(horizontal)">
                                      <p:cBhvr>
                                        <p:cTn id="27" dur="500"/>
                                        <p:tgtEl>
                                          <p:spTgt spid="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blinds(horizontal)">
                                      <p:cBhvr>
                                        <p:cTn id="37" dur="500"/>
                                        <p:tgtEl>
                                          <p:spTgt spid="9">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
                                            <p:txEl>
                                              <p:pRg st="3" end="3"/>
                                            </p:txEl>
                                          </p:spTgt>
                                        </p:tgtEl>
                                        <p:attrNameLst>
                                          <p:attrName>style.visibility</p:attrName>
                                        </p:attrNameLst>
                                      </p:cBhvr>
                                      <p:to>
                                        <p:strVal val="visible"/>
                                      </p:to>
                                    </p:set>
                                    <p:animEffect transition="in" filter="blinds(horizontal)">
                                      <p:cBhvr>
                                        <p:cTn id="42" dur="500"/>
                                        <p:tgtEl>
                                          <p:spTgt spid="9">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blinds(horizontal)">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blinds(horizontal)">
                                      <p:cBhvr>
                                        <p:cTn id="5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0" y="404813"/>
            <a:ext cx="9144000" cy="1143000"/>
          </a:xfrm>
        </p:spPr>
        <p:txBody>
          <a:bodyPr vert="horz" wrap="square" lIns="91440" tIns="45720" rIns="91440" bIns="45720" anchor="ctr" anchorCtr="0"/>
          <a:lstStyle/>
          <a:p>
            <a:r>
              <a:rPr lang="en-US" altLang="zh-CN" sz="4800" dirty="0"/>
              <a:t>CPU</a:t>
            </a:r>
            <a:r>
              <a:rPr lang="zh-CN" altLang="en-US" sz="4800" dirty="0"/>
              <a:t>与</a:t>
            </a:r>
            <a:r>
              <a:rPr lang="en-US" altLang="zh-CN" sz="4800" dirty="0"/>
              <a:t>I/O</a:t>
            </a:r>
            <a:r>
              <a:rPr lang="zh-CN" altLang="en-US" sz="4800" dirty="0"/>
              <a:t>设备间的信息交换方式</a:t>
            </a:r>
          </a:p>
        </p:txBody>
      </p:sp>
      <p:sp>
        <p:nvSpPr>
          <p:cNvPr id="81923" name="内容占位符 4"/>
          <p:cNvSpPr>
            <a:spLocks noGrp="1"/>
          </p:cNvSpPr>
          <p:nvPr>
            <p:ph idx="1"/>
          </p:nvPr>
        </p:nvSpPr>
        <p:spPr/>
        <p:txBody>
          <a:bodyPr vert="horz" wrap="square" lIns="91440" tIns="45720" rIns="91440" bIns="45720" anchor="t" anchorCtr="0"/>
          <a:lstStyle/>
          <a:p>
            <a:r>
              <a:rPr kumimoji="1" lang="en-US" altLang="zh-CN" dirty="0">
                <a:latin typeface="+mn-lt"/>
                <a:ea typeface="+mn-ea"/>
                <a:cs typeface="+mn-cs"/>
              </a:rPr>
              <a:t>CPU</a:t>
            </a:r>
            <a:r>
              <a:rPr kumimoji="1" lang="zh-CN" altLang="en-US" dirty="0">
                <a:latin typeface="+mn-lt"/>
                <a:ea typeface="+mn-ea"/>
                <a:cs typeface="+mn-cs"/>
              </a:rPr>
              <a:t>对外围设备的管理方式</a:t>
            </a:r>
            <a:endParaRPr kumimoji="1" lang="en-US" altLang="zh-CN" dirty="0">
              <a:latin typeface="+mn-lt"/>
              <a:ea typeface="+mn-ea"/>
              <a:cs typeface="+mn-cs"/>
            </a:endParaRPr>
          </a:p>
          <a:p>
            <a:r>
              <a:rPr kumimoji="1" lang="zh-CN" altLang="en-US" dirty="0">
                <a:latin typeface="+mn-lt"/>
                <a:ea typeface="+mn-ea"/>
                <a:cs typeface="+mn-cs"/>
              </a:rPr>
              <a:t>程序查询方式</a:t>
            </a:r>
            <a:endParaRPr kumimoji="1" lang="en-US" altLang="zh-CN" dirty="0">
              <a:latin typeface="+mn-lt"/>
              <a:ea typeface="+mn-ea"/>
              <a:cs typeface="+mn-cs"/>
            </a:endParaRPr>
          </a:p>
          <a:p>
            <a:r>
              <a:rPr kumimoji="1" lang="zh-CN" altLang="en-US" dirty="0">
                <a:latin typeface="+mn-lt"/>
                <a:ea typeface="+mn-ea"/>
                <a:cs typeface="+mn-cs"/>
              </a:rPr>
              <a:t>程序中断方式</a:t>
            </a:r>
            <a:endParaRPr kumimoji="1" lang="en-US" altLang="zh-CN" dirty="0">
              <a:latin typeface="+mn-lt"/>
              <a:ea typeface="+mn-ea"/>
              <a:cs typeface="+mn-cs"/>
            </a:endParaRPr>
          </a:p>
          <a:p>
            <a:r>
              <a:rPr kumimoji="1" lang="en-US" altLang="zh-CN" dirty="0">
                <a:solidFill>
                  <a:srgbClr val="0000FF"/>
                </a:solidFill>
                <a:latin typeface="+mn-lt"/>
                <a:ea typeface="+mn-ea"/>
                <a:cs typeface="+mn-cs"/>
              </a:rPr>
              <a:t>DMA</a:t>
            </a:r>
            <a:r>
              <a:rPr kumimoji="1" lang="zh-CN" altLang="en-US" dirty="0">
                <a:solidFill>
                  <a:srgbClr val="0000FF"/>
                </a:solidFill>
                <a:latin typeface="+mn-lt"/>
                <a:ea typeface="+mn-ea"/>
                <a:cs typeface="+mn-cs"/>
              </a:rPr>
              <a:t>方式</a:t>
            </a:r>
            <a:endParaRPr kumimoji="1" lang="en-US" altLang="zh-CN" dirty="0">
              <a:solidFill>
                <a:srgbClr val="0000FF"/>
              </a:solidFill>
              <a:latin typeface="+mn-lt"/>
              <a:ea typeface="+mn-ea"/>
              <a:cs typeface="+mn-cs"/>
            </a:endParaRPr>
          </a:p>
          <a:p>
            <a:r>
              <a:rPr kumimoji="1" lang="zh-CN" altLang="en-US" dirty="0">
                <a:latin typeface="+mn-lt"/>
                <a:ea typeface="+mn-ea"/>
                <a:cs typeface="+mn-cs"/>
              </a:rPr>
              <a:t>通道方式</a:t>
            </a:r>
            <a:endParaRPr kumimoji="1" lang="en-US" altLang="zh-CN" dirty="0">
              <a:latin typeface="+mn-lt"/>
              <a:ea typeface="+mn-ea"/>
              <a:cs typeface="+mn-cs"/>
            </a:endParaRPr>
          </a:p>
        </p:txBody>
      </p:sp>
      <p:sp>
        <p:nvSpPr>
          <p:cNvPr id="8192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196461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3"/>
          <p:cNvSpPr txBox="1">
            <a:spLocks noChangeArrowheads="1"/>
          </p:cNvSpPr>
          <p:nvPr/>
        </p:nvSpPr>
        <p:spPr bwMode="auto">
          <a:xfrm>
            <a:off x="152400" y="914400"/>
            <a:ext cx="8534400" cy="3267075"/>
          </a:xfrm>
          <a:prstGeom prst="rect">
            <a:avLst/>
          </a:prstGeom>
          <a:noFill/>
          <a:ln w="9525">
            <a:noFill/>
            <a:miter lim="800000"/>
          </a:ln>
        </p:spPr>
        <p:txBody>
          <a:bodyPr>
            <a:spAutoFit/>
          </a:bodyPr>
          <a:lstStyle/>
          <a:p>
            <a:pPr marL="0" marR="0" lvl="0" indent="0" algn="l" defTabSz="914400" rtl="0" eaLnBrk="1" fontAlgn="base" latinLnBrk="0" hangingPunct="1">
              <a:lnSpc>
                <a:spcPts val="5000"/>
              </a:lnSpc>
              <a:spcBef>
                <a:spcPct val="0"/>
              </a:spcBef>
              <a:spcAft>
                <a:spcPct val="0"/>
              </a:spcAft>
              <a:buClrTx/>
              <a:buSzTx/>
              <a:buFontTx/>
              <a:buNone/>
              <a:tabLst/>
              <a:defRPr/>
            </a:pPr>
            <a:endPar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5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1. DMA</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的基本概念</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2. DMA</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传送方式</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3. </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基本的</a:t>
            </a: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a:t>
            </a:r>
          </a:p>
          <a:p>
            <a:pPr marL="0" marR="0" lvl="0" indent="0" algn="l" defTabSz="914400" rtl="0" eaLnBrk="1" fontAlgn="base" latinLnBrk="0" hangingPunct="1">
              <a:lnSpc>
                <a:spcPts val="5000"/>
              </a:lnSpc>
              <a:spcBef>
                <a:spcPct val="0"/>
              </a:spcBef>
              <a:spcAft>
                <a:spcPct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4. </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选择型和多路型</a:t>
            </a:r>
            <a:r>
              <a:rPr kumimoji="1" lang="en-US" altLang="zh-CN"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a:t>
            </a:r>
          </a:p>
        </p:txBody>
      </p:sp>
      <p:sp>
        <p:nvSpPr>
          <p:cNvPr id="4" name="Rectangle 2"/>
          <p:cNvSpPr>
            <a:spLocks noChangeArrowheads="1"/>
          </p:cNvSpPr>
          <p:nvPr/>
        </p:nvSpPr>
        <p:spPr bwMode="auto">
          <a:xfrm>
            <a:off x="3611563" y="31750"/>
            <a:ext cx="2184400"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a:t>
            </a:r>
          </a:p>
        </p:txBody>
      </p:sp>
      <p:sp>
        <p:nvSpPr>
          <p:cNvPr id="82948"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54641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2771775" y="31750"/>
            <a:ext cx="4032250"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的基本概念</a:t>
            </a:r>
          </a:p>
        </p:txBody>
      </p:sp>
      <p:sp>
        <p:nvSpPr>
          <p:cNvPr id="106499" name="Text Box 3"/>
          <p:cNvSpPr txBox="1">
            <a:spLocks noChangeArrowheads="1"/>
          </p:cNvSpPr>
          <p:nvPr/>
        </p:nvSpPr>
        <p:spPr bwMode="auto">
          <a:xfrm>
            <a:off x="152400" y="709613"/>
            <a:ext cx="8812213" cy="627063"/>
          </a:xfrm>
          <a:prstGeom prst="rect">
            <a:avLst/>
          </a:prstGeom>
          <a:noFill/>
          <a:ln w="9525">
            <a:noFill/>
            <a:miter lim="800000"/>
          </a:ln>
          <a:effectLst/>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1.1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什么是</a:t>
            </a: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a:t>
            </a:r>
            <a:endPar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endParaRPr>
          </a:p>
        </p:txBody>
      </p:sp>
      <p:sp>
        <p:nvSpPr>
          <p:cNvPr id="83972"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Rectangle 3"/>
          <p:cNvSpPr txBox="1">
            <a:spLocks noChangeArrowheads="1"/>
          </p:cNvSpPr>
          <p:nvPr/>
        </p:nvSpPr>
        <p:spPr bwMode="auto">
          <a:xfrm>
            <a:off x="476250" y="1285875"/>
            <a:ext cx="8218488" cy="4879975"/>
          </a:xfrm>
          <a:prstGeom prst="rect">
            <a:avLst/>
          </a:prstGeom>
          <a:noFill/>
          <a:ln w="9525">
            <a:noFill/>
            <a:miter lim="800000"/>
          </a:ln>
        </p:spPr>
        <p:txBody>
          <a:bodyPr/>
          <a:lstStyle/>
          <a:p>
            <a:pPr marL="342900" marR="0" lvl="0" indent="-342900" algn="just" defTabSz="914400" rtl="0" eaLnBrk="0" fontAlgn="base" latinLnBrk="0" hangingPunct="0">
              <a:lnSpc>
                <a:spcPts val="2900"/>
              </a:lnSpc>
              <a:spcBef>
                <a:spcPct val="20000"/>
              </a:spcBef>
              <a:spcAft>
                <a:spcPct val="0"/>
              </a:spcAft>
              <a:buClrTx/>
              <a:buSzTx/>
              <a:buFontTx/>
              <a:buChar char="•"/>
              <a:tabLst/>
              <a:defRPr/>
            </a:pPr>
            <a:r>
              <a:rPr kumimoji="1" lang="en-US" altLang="zh-CN"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的全称</a:t>
            </a:r>
          </a:p>
          <a:p>
            <a:pPr marL="742950" marR="0" lvl="1" indent="-285750" algn="just" defTabSz="914400" rtl="0" eaLnBrk="0" fontAlgn="base" latinLnBrk="0" hangingPunct="0">
              <a:lnSpc>
                <a:spcPts val="2900"/>
              </a:lnSpc>
              <a:spcBef>
                <a:spcPct val="20000"/>
              </a:spcBef>
              <a:spcAft>
                <a:spcPct val="0"/>
              </a:spcAft>
              <a:buClrTx/>
              <a:buSzTx/>
              <a:buFontTx/>
              <a:buChar char="–"/>
              <a:tabLst/>
              <a:defRPr/>
            </a:pP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Direct Memory Access</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2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直接存储器存取</a:t>
            </a:r>
            <a:r>
              <a:rPr kumimoji="1" lang="en-US" altLang="zh-CN" sz="22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a:t>
            </a:r>
            <a:r>
              <a:rPr kumimoji="1" lang="zh-CN" altLang="en-US" sz="2200" b="0" i="0" u="none" strike="noStrike" kern="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直接内存访问</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p>
          <a:p>
            <a:pPr marL="342900" marR="0" lvl="0" indent="-342900" algn="just" defTabSz="914400" rtl="0" eaLnBrk="0" fontAlgn="base" latinLnBrk="0" hangingPunct="0">
              <a:lnSpc>
                <a:spcPts val="2900"/>
              </a:lnSpc>
              <a:spcBef>
                <a:spcPct val="20000"/>
              </a:spcBef>
              <a:spcAft>
                <a:spcPct val="0"/>
              </a:spcAft>
              <a:buClrTx/>
              <a:buSzTx/>
              <a:buFontTx/>
              <a:buChar char="•"/>
              <a:tabLst/>
              <a:defRPr/>
            </a:pPr>
            <a:r>
              <a:rPr kumimoji="1" lang="zh-CN" altLang="en-US"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为什么要引入</a:t>
            </a:r>
            <a:r>
              <a:rPr kumimoji="1" lang="en-US" altLang="zh-CN"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2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方式？</a:t>
            </a:r>
          </a:p>
          <a:p>
            <a:pPr marL="742950" marR="0" lvl="1" indent="-285750" algn="just" defTabSz="914400" rtl="0" eaLnBrk="0" fontAlgn="base" latinLnBrk="0" hangingPunct="0">
              <a:lnSpc>
                <a:spcPts val="2900"/>
              </a:lnSpc>
              <a:spcBef>
                <a:spcPct val="20000"/>
              </a:spcBef>
              <a:spcAft>
                <a:spcPct val="0"/>
              </a:spcAft>
              <a:buClrTx/>
              <a:buSzTx/>
              <a:buFontTx/>
              <a:buChar char="–"/>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程序查询方式受“踏步”现象的限制，效率低下，不适合高速设备和主机间的数据传送。</a:t>
            </a:r>
          </a:p>
          <a:p>
            <a:pPr marL="742950" marR="0" lvl="1" indent="-285750" algn="just" defTabSz="914400" rtl="0" eaLnBrk="0" fontAlgn="base" latinLnBrk="0" hangingPunct="0">
              <a:lnSpc>
                <a:spcPts val="2900"/>
              </a:lnSpc>
              <a:spcBef>
                <a:spcPct val="20000"/>
              </a:spcBef>
              <a:spcAft>
                <a:spcPct val="0"/>
              </a:spcAft>
              <a:buClrTx/>
              <a:buSzTx/>
              <a:buFontTx/>
              <a:buChar char="–"/>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中断控制方式虽比程序查询方式有效，</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和外设有一定的并行度，但由于下列原因也不适合高速设备和主机间的数据传送：</a:t>
            </a:r>
          </a:p>
          <a:p>
            <a:pPr marL="1143000" marR="0" lvl="2" indent="-228600" algn="just" defTabSz="914400" rtl="0" eaLnBrk="0" fontAlgn="base" latinLnBrk="0" hangingPunct="0">
              <a:lnSpc>
                <a:spcPts val="2900"/>
              </a:lnSpc>
              <a:spcBef>
                <a:spcPct val="20000"/>
              </a:spcBef>
              <a:spcAft>
                <a:spcPct val="0"/>
              </a:spcAft>
              <a:buClrTx/>
              <a:buSzTx/>
              <a:buFontTx/>
              <a:buChar char="•"/>
              <a:tabLst/>
              <a:defRPr/>
            </a:pPr>
            <a:r>
              <a:rPr kumimoji="1" lang="zh-CN" altLang="en-US" sz="22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对</a:t>
            </a:r>
            <a:r>
              <a:rPr kumimoji="1" lang="en-US" altLang="zh-CN" sz="22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I/O</a:t>
            </a:r>
            <a:r>
              <a:rPr kumimoji="1" lang="zh-CN" altLang="en-US" sz="22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请求响应慢。</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每传送一个数据都要等待外设的中断请求，并增加许多中断响应和中断处理前、后的附加开销（保护断点、现场等），不能及时响应</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请求。</a:t>
            </a:r>
          </a:p>
          <a:p>
            <a:pPr marL="1143000" marR="0" lvl="2" indent="-228600" algn="just" defTabSz="914400" rtl="0" eaLnBrk="0" fontAlgn="base" latinLnBrk="0" hangingPunct="0">
              <a:lnSpc>
                <a:spcPts val="2900"/>
              </a:lnSpc>
              <a:spcBef>
                <a:spcPct val="20000"/>
              </a:spcBef>
              <a:spcAft>
                <a:spcPct val="0"/>
              </a:spcAft>
              <a:buClrTx/>
              <a:buSzTx/>
              <a:buFontTx/>
              <a:buChar char="•"/>
              <a:tabLst/>
              <a:defRPr/>
            </a:pPr>
            <a:r>
              <a:rPr kumimoji="1" lang="zh-CN" altLang="en-US" sz="22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数据传送速度慢。</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数据传送由软件完成（由</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执行相应的中断服务程序来完成</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，速度慢 。</a:t>
            </a:r>
          </a:p>
        </p:txBody>
      </p:sp>
    </p:spTree>
    <p:extLst>
      <p:ext uri="{BB962C8B-B14F-4D97-AF65-F5344CB8AC3E}">
        <p14:creationId xmlns:p14="http://schemas.microsoft.com/office/powerpoint/2010/main" val="252624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checkerboard(across)">
                                      <p:cBhvr>
                                        <p:cTn id="7" dur="500"/>
                                        <p:tgtEl>
                                          <p:spTgt spid="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
                                            <p:txEl>
                                              <p:pRg st="3" end="3"/>
                                            </p:txEl>
                                          </p:spTgt>
                                        </p:tgtEl>
                                        <p:attrNameLst>
                                          <p:attrName>style.visibility</p:attrName>
                                        </p:attrNameLst>
                                      </p:cBhvr>
                                      <p:to>
                                        <p:strVal val="visible"/>
                                      </p:to>
                                    </p:set>
                                    <p:animEffect transition="in" filter="checkerboard(across)">
                                      <p:cBhvr>
                                        <p:cTn id="12" dur="500"/>
                                        <p:tgtEl>
                                          <p:spTgt spid="1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checkerboard(across)">
                                      <p:cBhvr>
                                        <p:cTn id="17" dur="500"/>
                                        <p:tgtEl>
                                          <p:spTgt spid="1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
                                            <p:txEl>
                                              <p:pRg st="5" end="5"/>
                                            </p:txEl>
                                          </p:spTgt>
                                        </p:tgtEl>
                                        <p:attrNameLst>
                                          <p:attrName>style.visibility</p:attrName>
                                        </p:attrNameLst>
                                      </p:cBhvr>
                                      <p:to>
                                        <p:strVal val="visible"/>
                                      </p:to>
                                    </p:set>
                                    <p:animEffect transition="in" filter="checkerboard(across)">
                                      <p:cBhvr>
                                        <p:cTn id="22" dur="500"/>
                                        <p:tgtEl>
                                          <p:spTgt spid="1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checkerboard(across)">
                                      <p:cBhvr>
                                        <p:cTn id="27"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2771775" y="31750"/>
            <a:ext cx="4032250"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的基本概念</a:t>
            </a:r>
          </a:p>
        </p:txBody>
      </p:sp>
      <p:sp>
        <p:nvSpPr>
          <p:cNvPr id="106499" name="Text Box 3"/>
          <p:cNvSpPr txBox="1">
            <a:spLocks noChangeArrowheads="1"/>
          </p:cNvSpPr>
          <p:nvPr/>
        </p:nvSpPr>
        <p:spPr bwMode="auto">
          <a:xfrm>
            <a:off x="152400" y="709613"/>
            <a:ext cx="8812213" cy="3990836"/>
          </a:xfrm>
          <a:prstGeom prst="rect">
            <a:avLst/>
          </a:prstGeom>
          <a:noFill/>
          <a:ln w="9525">
            <a:noFill/>
            <a:miter lim="800000"/>
          </a:ln>
          <a:effectLst/>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1.1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什么是</a:t>
            </a: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a:t>
            </a:r>
          </a:p>
          <a:p>
            <a:pPr marL="0" marR="0" lvl="0" indent="0" algn="l" defTabSz="914400" rtl="0" eaLnBrk="1" fontAlgn="base" latinLnBrk="0" hangingPunct="1">
              <a:lnSpc>
                <a:spcPts val="3700"/>
              </a:lnSpc>
              <a:spcBef>
                <a:spcPct val="0"/>
              </a:spcBef>
              <a:spcAft>
                <a:spcPct val="0"/>
              </a:spcAft>
              <a:buClrTx/>
              <a:buSzTx/>
              <a:buFontTx/>
              <a:buNone/>
              <a:tabLst/>
              <a:defRPr/>
            </a:pPr>
            <a:r>
              <a:rPr kumimoji="1" lang="zh-CN" altLang="en-US" sz="2800" b="1" dirty="0">
                <a:solidFill>
                  <a:srgbClr val="000000"/>
                </a:solidFill>
                <a:latin typeface="+mn-ea"/>
              </a:rPr>
              <a:t> </a:t>
            </a:r>
            <a:r>
              <a:rPr kumimoji="1" lang="zh-CN" altLang="en-US" sz="2800" b="1" dirty="0" smtClean="0">
                <a:solidFill>
                  <a:srgbClr val="000000"/>
                </a:solidFill>
                <a:latin typeface="+mn-ea"/>
              </a:rPr>
              <a:t>   </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直接</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内存访问</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方式是一种完全由</a:t>
            </a:r>
            <a:r>
              <a:rPr kumimoji="1" lang="zh-CN" altLang="en-US" sz="2600" b="1" i="0" u="none" strike="noStrike" kern="1200" cap="none" spc="0" normalizeH="0" baseline="0" noProof="0" dirty="0">
                <a:ln>
                  <a:noFill/>
                </a:ln>
                <a:solidFill>
                  <a:srgbClr val="0000FF"/>
                </a:solidFill>
                <a:effectLst/>
                <a:uLnTx/>
                <a:uFillTx/>
                <a:latin typeface="Arial"/>
                <a:ea typeface="宋体" panose="02010600030101010101" pitchFamily="2" charset="-122"/>
                <a:cs typeface="+mn-cs"/>
              </a:rPr>
              <a:t>硬件</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（称为</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控制器）执行、在</a:t>
            </a:r>
            <a:r>
              <a:rPr kumimoji="1" lang="zh-CN" altLang="en-US" sz="2600" b="1" i="0" u="none" strike="noStrike" kern="1200" cap="none" spc="0" normalizeH="0" baseline="0" noProof="0" dirty="0">
                <a:ln>
                  <a:noFill/>
                </a:ln>
                <a:solidFill>
                  <a:srgbClr val="0000FF"/>
                </a:solidFill>
                <a:effectLst/>
                <a:uLnTx/>
                <a:uFillTx/>
                <a:latin typeface="Arial"/>
                <a:ea typeface="宋体" panose="02010600030101010101" pitchFamily="2" charset="-122"/>
                <a:cs typeface="+mn-cs"/>
              </a:rPr>
              <a:t>I/O设备</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和</a:t>
            </a:r>
            <a:r>
              <a:rPr kumimoji="1" lang="zh-CN" altLang="en-US" sz="2600" b="1" i="0" u="none" strike="noStrike" kern="1200" cap="none" spc="0" normalizeH="0" baseline="0" noProof="0" dirty="0">
                <a:ln>
                  <a:noFill/>
                </a:ln>
                <a:solidFill>
                  <a:srgbClr val="0000FF"/>
                </a:solidFill>
                <a:effectLst/>
                <a:uLnTx/>
                <a:uFillTx/>
                <a:latin typeface="Arial"/>
                <a:ea typeface="宋体" panose="02010600030101010101" pitchFamily="2" charset="-122"/>
                <a:cs typeface="+mn-cs"/>
              </a:rPr>
              <a:t>内存</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之间直接交换</a:t>
            </a:r>
            <a:r>
              <a:rPr kumimoji="1" lang="zh-CN" altLang="en-US" sz="2600" b="1" i="0" u="none" strike="noStrike" kern="1200" cap="none" spc="0" normalizeH="0" baseline="0" noProof="0" dirty="0">
                <a:ln>
                  <a:noFill/>
                </a:ln>
                <a:solidFill>
                  <a:srgbClr val="0000FF"/>
                </a:solidFill>
                <a:effectLst/>
                <a:uLnTx/>
                <a:uFillTx/>
                <a:latin typeface="Arial"/>
                <a:ea typeface="宋体" panose="02010600030101010101" pitchFamily="2" charset="-122"/>
                <a:cs typeface="+mn-cs"/>
              </a:rPr>
              <a:t>批量信息</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的工作方式，包括</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请求、</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响应、</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传输、</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结束处理等步骤。在</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传输过程中，</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控制器从</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接管总线控制权，向内存发出地址和控制信号、修改地址、计数、以中断方式向</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报告</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传输结束，数据交换不经过</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，而直接在内存和</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设备之间进行 。</a:t>
            </a:r>
          </a:p>
        </p:txBody>
      </p:sp>
      <p:sp>
        <p:nvSpPr>
          <p:cNvPr id="8500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 name="组合 1"/>
          <p:cNvGrpSpPr/>
          <p:nvPr/>
        </p:nvGrpSpPr>
        <p:grpSpPr>
          <a:xfrm>
            <a:off x="1979613" y="4790846"/>
            <a:ext cx="4608512" cy="1439862"/>
            <a:chOff x="1979613" y="4652963"/>
            <a:chExt cx="4608512" cy="1439862"/>
          </a:xfrm>
        </p:grpSpPr>
        <p:sp>
          <p:nvSpPr>
            <p:cNvPr id="84996" name="Line 4"/>
            <p:cNvSpPr/>
            <p:nvPr/>
          </p:nvSpPr>
          <p:spPr>
            <a:xfrm>
              <a:off x="2266950" y="4654550"/>
              <a:ext cx="4319588" cy="0"/>
            </a:xfrm>
            <a:prstGeom prst="line">
              <a:avLst/>
            </a:prstGeom>
            <a:ln w="9525" cap="flat" cmpd="sng">
              <a:solidFill>
                <a:schemeClr val="tx1"/>
              </a:solidFill>
              <a:prstDash val="solid"/>
              <a:headEnd type="none" w="med" len="med"/>
              <a:tailEnd type="none" w="med" len="med"/>
            </a:ln>
          </p:spPr>
        </p:sp>
        <p:sp>
          <p:nvSpPr>
            <p:cNvPr id="84997" name="Text Box 5"/>
            <p:cNvSpPr txBox="1"/>
            <p:nvPr/>
          </p:nvSpPr>
          <p:spPr>
            <a:xfrm>
              <a:off x="1979613" y="4943475"/>
              <a:ext cx="920750" cy="461963"/>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MEM</a:t>
              </a:r>
            </a:p>
          </p:txBody>
        </p:sp>
        <p:sp>
          <p:nvSpPr>
            <p:cNvPr id="84998" name="Text Box 6"/>
            <p:cNvSpPr txBox="1"/>
            <p:nvPr/>
          </p:nvSpPr>
          <p:spPr>
            <a:xfrm>
              <a:off x="4297363" y="4941888"/>
              <a:ext cx="1827212" cy="461962"/>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控制器</a:t>
              </a:r>
            </a:p>
          </p:txBody>
        </p:sp>
        <p:sp>
          <p:nvSpPr>
            <p:cNvPr id="84999" name="Text Box 7"/>
            <p:cNvSpPr txBox="1"/>
            <p:nvPr/>
          </p:nvSpPr>
          <p:spPr>
            <a:xfrm>
              <a:off x="3211513" y="4941888"/>
              <a:ext cx="784225" cy="460375"/>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CPU</a:t>
              </a:r>
            </a:p>
          </p:txBody>
        </p:sp>
        <p:sp>
          <p:nvSpPr>
            <p:cNvPr id="85000" name="Text Box 8"/>
            <p:cNvSpPr txBox="1"/>
            <p:nvPr/>
          </p:nvSpPr>
          <p:spPr>
            <a:xfrm>
              <a:off x="4067175" y="5626100"/>
              <a:ext cx="1208088" cy="466725"/>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设备</a:t>
              </a:r>
            </a:p>
          </p:txBody>
        </p:sp>
        <p:sp>
          <p:nvSpPr>
            <p:cNvPr id="85001" name="Text Box 9"/>
            <p:cNvSpPr txBox="1"/>
            <p:nvPr/>
          </p:nvSpPr>
          <p:spPr>
            <a:xfrm>
              <a:off x="5380038" y="5626100"/>
              <a:ext cx="1208087" cy="466725"/>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设备</a:t>
              </a:r>
            </a:p>
          </p:txBody>
        </p:sp>
        <p:sp>
          <p:nvSpPr>
            <p:cNvPr id="85002" name="Line 11"/>
            <p:cNvSpPr/>
            <p:nvPr/>
          </p:nvSpPr>
          <p:spPr>
            <a:xfrm>
              <a:off x="4643438" y="5443538"/>
              <a:ext cx="0" cy="144462"/>
            </a:xfrm>
            <a:prstGeom prst="line">
              <a:avLst/>
            </a:prstGeom>
            <a:ln w="9525" cap="flat" cmpd="sng">
              <a:solidFill>
                <a:schemeClr val="tx1"/>
              </a:solidFill>
              <a:prstDash val="solid"/>
              <a:headEnd type="none" w="med" len="med"/>
              <a:tailEnd type="none" w="med" len="med"/>
            </a:ln>
          </p:spPr>
        </p:sp>
        <p:sp>
          <p:nvSpPr>
            <p:cNvPr id="85003" name="Line 12"/>
            <p:cNvSpPr/>
            <p:nvPr/>
          </p:nvSpPr>
          <p:spPr>
            <a:xfrm>
              <a:off x="5867400" y="5443538"/>
              <a:ext cx="0" cy="144462"/>
            </a:xfrm>
            <a:prstGeom prst="line">
              <a:avLst/>
            </a:prstGeom>
            <a:ln w="9525" cap="flat" cmpd="sng">
              <a:solidFill>
                <a:schemeClr val="tx1"/>
              </a:solidFill>
              <a:prstDash val="solid"/>
              <a:headEnd type="none" w="med" len="med"/>
              <a:tailEnd type="none" w="med" len="med"/>
            </a:ln>
          </p:spPr>
        </p:sp>
        <p:sp>
          <p:nvSpPr>
            <p:cNvPr id="85005" name="Line 10"/>
            <p:cNvSpPr/>
            <p:nvPr/>
          </p:nvSpPr>
          <p:spPr>
            <a:xfrm>
              <a:off x="5075238" y="4654550"/>
              <a:ext cx="0" cy="287338"/>
            </a:xfrm>
            <a:prstGeom prst="line">
              <a:avLst/>
            </a:prstGeom>
            <a:ln w="9525" cap="flat" cmpd="sng">
              <a:solidFill>
                <a:schemeClr val="tx1"/>
              </a:solidFill>
              <a:prstDash val="solid"/>
              <a:headEnd type="none" w="med" len="med"/>
              <a:tailEnd type="none" w="med" len="med"/>
            </a:ln>
          </p:spPr>
        </p:sp>
        <p:sp>
          <p:nvSpPr>
            <p:cNvPr id="85006" name="Line 10"/>
            <p:cNvSpPr/>
            <p:nvPr/>
          </p:nvSpPr>
          <p:spPr>
            <a:xfrm>
              <a:off x="3635375" y="4652963"/>
              <a:ext cx="0" cy="288925"/>
            </a:xfrm>
            <a:prstGeom prst="line">
              <a:avLst/>
            </a:prstGeom>
            <a:ln w="9525" cap="flat" cmpd="sng">
              <a:solidFill>
                <a:schemeClr val="tx1"/>
              </a:solidFill>
              <a:prstDash val="solid"/>
              <a:headEnd type="none" w="med" len="med"/>
              <a:tailEnd type="none" w="med" len="med"/>
            </a:ln>
          </p:spPr>
        </p:sp>
        <p:sp>
          <p:nvSpPr>
            <p:cNvPr id="85007" name="Line 10"/>
            <p:cNvSpPr/>
            <p:nvPr/>
          </p:nvSpPr>
          <p:spPr>
            <a:xfrm>
              <a:off x="2411413" y="4652963"/>
              <a:ext cx="0" cy="288925"/>
            </a:xfrm>
            <a:prstGeom prst="line">
              <a:avLst/>
            </a:prstGeom>
            <a:ln w="9525" cap="flat" cmpd="sng">
              <a:solidFill>
                <a:schemeClr val="tx1"/>
              </a:solidFill>
              <a:prstDash val="solid"/>
              <a:headEnd type="none" w="med" len="med"/>
              <a:tailEnd type="none" w="med" len="med"/>
            </a:ln>
          </p:spPr>
        </p:sp>
      </p:grpSp>
    </p:spTree>
    <p:extLst>
      <p:ext uri="{BB962C8B-B14F-4D97-AF65-F5344CB8AC3E}">
        <p14:creationId xmlns:p14="http://schemas.microsoft.com/office/powerpoint/2010/main" val="3167935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2.2 I/O</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设备的通用模型</a:t>
            </a:r>
          </a:p>
        </p:txBody>
      </p:sp>
      <p:sp>
        <p:nvSpPr>
          <p:cNvPr id="12291"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292" name="Picture 3" descr="fig1_10"/>
          <p:cNvPicPr>
            <a:picLocks noChangeAspect="1"/>
          </p:cNvPicPr>
          <p:nvPr/>
        </p:nvPicPr>
        <p:blipFill>
          <a:blip r:embed="rId2"/>
          <a:srcRect l="33456" t="44298" r="42761" b="25340"/>
          <a:stretch>
            <a:fillRect/>
          </a:stretch>
        </p:blipFill>
        <p:spPr>
          <a:xfrm>
            <a:off x="355600" y="690563"/>
            <a:ext cx="8585200" cy="5942012"/>
          </a:xfrm>
          <a:prstGeom prst="rect">
            <a:avLst/>
          </a:prstGeom>
          <a:noFill/>
          <a:ln w="9525">
            <a:noFill/>
          </a:ln>
        </p:spPr>
      </p:pic>
    </p:spTree>
    <p:extLst>
      <p:ext uri="{BB962C8B-B14F-4D97-AF65-F5344CB8AC3E}">
        <p14:creationId xmlns:p14="http://schemas.microsoft.com/office/powerpoint/2010/main" val="2122352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3"/>
          <p:cNvSpPr txBox="1">
            <a:spLocks noChangeArrowheads="1"/>
          </p:cNvSpPr>
          <p:nvPr/>
        </p:nvSpPr>
        <p:spPr bwMode="auto">
          <a:xfrm>
            <a:off x="152400" y="914400"/>
            <a:ext cx="8812213" cy="5286375"/>
          </a:xfrm>
          <a:prstGeom prst="rect">
            <a:avLst/>
          </a:prstGeom>
          <a:noFill/>
          <a:ln w="9525">
            <a:noFill/>
            <a:miter lim="800000"/>
          </a:ln>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1.1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什么是</a:t>
            </a: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rgbClr val="000000"/>
                </a:solidFill>
                <a:effectLst/>
                <a:uLnTx/>
                <a:uFillTx/>
                <a:latin typeface="+mn-ea"/>
                <a:cs typeface="+mn-cs"/>
              </a:rPr>
              <a:t>    </a:t>
            </a:r>
            <a:r>
              <a:rPr kumimoji="1" lang="en-US" altLang="zh-CN"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DMA</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方式的主要优点是</a:t>
            </a:r>
            <a:r>
              <a:rPr kumimoji="1" lang="zh-CN" altLang="en-US" sz="2800" b="1" i="0" u="none" strike="noStrike" kern="1200" cap="none" spc="0" normalizeH="0" baseline="0" noProof="0" dirty="0">
                <a:ln>
                  <a:noFill/>
                </a:ln>
                <a:solidFill>
                  <a:srgbClr val="0000FF"/>
                </a:solidFill>
                <a:effectLst/>
                <a:uLnTx/>
                <a:uFillTx/>
                <a:latin typeface="Arial"/>
                <a:ea typeface="宋体" panose="02010600030101010101" pitchFamily="2" charset="-122"/>
                <a:cs typeface="+mn-cs"/>
              </a:rPr>
              <a:t>速度快</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。由于</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不参加传送操作，因此就省去了</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取指令、取数、送数等操作；在数据传送过程中，没有保护现场、恢复现场之类的工作；内存地址修改、计数等工作由</a:t>
            </a:r>
            <a:r>
              <a:rPr kumimoji="1" lang="en-US" altLang="zh-CN"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控制器（硬件）直接实现。</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dirty="0">
                <a:solidFill>
                  <a:srgbClr val="000000"/>
                </a:solidFill>
                <a:latin typeface="+mn-ea"/>
              </a:rPr>
              <a:t>    </a:t>
            </a:r>
            <a:r>
              <a:rPr kumimoji="1" lang="en-US" altLang="zh-CN" sz="28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DMA</a:t>
            </a: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方式在计算机中广泛采用，适用于高速设备之间的批量数据交换，例如硬盘、光盘和内存之间的数据块交换。</a:t>
            </a:r>
          </a:p>
        </p:txBody>
      </p:sp>
      <p:sp>
        <p:nvSpPr>
          <p:cNvPr id="8601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2"/>
          <p:cNvSpPr>
            <a:spLocks noChangeArrowheads="1"/>
          </p:cNvSpPr>
          <p:nvPr/>
        </p:nvSpPr>
        <p:spPr bwMode="auto">
          <a:xfrm>
            <a:off x="2771775" y="31750"/>
            <a:ext cx="4032250"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的基本概念</a:t>
            </a:r>
          </a:p>
        </p:txBody>
      </p:sp>
    </p:spTree>
    <p:extLst>
      <p:ext uri="{BB962C8B-B14F-4D97-AF65-F5344CB8AC3E}">
        <p14:creationId xmlns:p14="http://schemas.microsoft.com/office/powerpoint/2010/main" val="8196731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Text Box 3"/>
          <p:cNvSpPr txBox="1">
            <a:spLocks noChangeArrowheads="1"/>
          </p:cNvSpPr>
          <p:nvPr/>
        </p:nvSpPr>
        <p:spPr bwMode="auto">
          <a:xfrm>
            <a:off x="152400" y="914400"/>
            <a:ext cx="8812213" cy="1246188"/>
          </a:xfrm>
          <a:prstGeom prst="rect">
            <a:avLst/>
          </a:prstGeom>
          <a:noFill/>
          <a:ln w="9525">
            <a:noFill/>
            <a:miter lim="800000"/>
          </a:ln>
        </p:spPr>
        <p:txBody>
          <a:bodyPr>
            <a:spAutoFit/>
          </a:bodyPr>
          <a:lstStyle/>
          <a:p>
            <a:pPr marL="0" marR="0" lvl="0" indent="0" algn="l" defTabSz="914400" rtl="0" eaLnBrk="1" fontAlgn="base" latinLnBrk="0" hangingPunct="1">
              <a:lnSpc>
                <a:spcPts val="45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1.1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什么是</a:t>
            </a: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方式</a:t>
            </a:r>
          </a:p>
          <a:p>
            <a:pPr marL="0" marR="0" lvl="0" indent="0" algn="l" defTabSz="914400" rtl="0" eaLnBrk="1" fontAlgn="base" latinLnBrk="0" hangingPunct="1">
              <a:lnSpc>
                <a:spcPts val="45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应用举例：磁盘和主存间数据交换</a:t>
            </a:r>
          </a:p>
        </p:txBody>
      </p:sp>
      <p:sp>
        <p:nvSpPr>
          <p:cNvPr id="87043"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2"/>
          <p:cNvSpPr>
            <a:spLocks noChangeArrowheads="1"/>
          </p:cNvSpPr>
          <p:nvPr/>
        </p:nvSpPr>
        <p:spPr bwMode="auto">
          <a:xfrm>
            <a:off x="2771775" y="31750"/>
            <a:ext cx="4032250"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的基本概念</a:t>
            </a:r>
          </a:p>
        </p:txBody>
      </p:sp>
      <p:sp>
        <p:nvSpPr>
          <p:cNvPr id="87045" name="Text Box 4"/>
          <p:cNvSpPr txBox="1"/>
          <p:nvPr/>
        </p:nvSpPr>
        <p:spPr>
          <a:xfrm>
            <a:off x="2352675" y="2309813"/>
            <a:ext cx="1641475"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FF"/>
                </a:solidFill>
                <a:effectLst/>
                <a:uLnTx/>
                <a:uFillTx/>
                <a:latin typeface="Arial"/>
                <a:ea typeface="宋体"/>
                <a:cs typeface="+mn-cs"/>
              </a:rPr>
              <a:t>寻道</a:t>
            </a:r>
          </a:p>
        </p:txBody>
      </p:sp>
      <p:sp>
        <p:nvSpPr>
          <p:cNvPr id="87046" name="Line 5"/>
          <p:cNvSpPr/>
          <p:nvPr/>
        </p:nvSpPr>
        <p:spPr>
          <a:xfrm>
            <a:off x="2743200" y="2767013"/>
            <a:ext cx="0" cy="403225"/>
          </a:xfrm>
          <a:prstGeom prst="line">
            <a:avLst/>
          </a:prstGeom>
          <a:ln w="9525" cap="flat" cmpd="sng">
            <a:solidFill>
              <a:schemeClr val="tx1"/>
            </a:solidFill>
            <a:prstDash val="solid"/>
            <a:headEnd type="none" w="med" len="med"/>
            <a:tailEnd type="triangle" w="med" len="med"/>
          </a:ln>
        </p:spPr>
      </p:sp>
      <p:sp>
        <p:nvSpPr>
          <p:cNvPr id="87047" name="Text Box 6"/>
          <p:cNvSpPr txBox="1"/>
          <p:nvPr/>
        </p:nvSpPr>
        <p:spPr>
          <a:xfrm>
            <a:off x="2344738" y="3121025"/>
            <a:ext cx="1641475"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FF"/>
                </a:solidFill>
                <a:effectLst/>
                <a:uLnTx/>
                <a:uFillTx/>
                <a:latin typeface="Arial"/>
                <a:ea typeface="宋体"/>
                <a:cs typeface="+mn-cs"/>
              </a:rPr>
              <a:t>旋转</a:t>
            </a:r>
          </a:p>
        </p:txBody>
      </p:sp>
      <p:sp>
        <p:nvSpPr>
          <p:cNvPr id="87048" name="Line 7"/>
          <p:cNvSpPr/>
          <p:nvPr/>
        </p:nvSpPr>
        <p:spPr>
          <a:xfrm>
            <a:off x="2743200" y="3586163"/>
            <a:ext cx="0" cy="525462"/>
          </a:xfrm>
          <a:prstGeom prst="line">
            <a:avLst/>
          </a:prstGeom>
          <a:ln w="9525" cap="flat" cmpd="sng">
            <a:solidFill>
              <a:schemeClr val="tx1"/>
            </a:solidFill>
            <a:prstDash val="solid"/>
            <a:headEnd type="none" w="med" len="med"/>
            <a:tailEnd type="triangle" w="med" len="med"/>
          </a:ln>
        </p:spPr>
      </p:sp>
      <p:sp>
        <p:nvSpPr>
          <p:cNvPr id="87049" name="Text Box 8"/>
          <p:cNvSpPr txBox="1"/>
          <p:nvPr/>
        </p:nvSpPr>
        <p:spPr>
          <a:xfrm>
            <a:off x="2020888" y="4122738"/>
            <a:ext cx="1641475"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FF"/>
                </a:solidFill>
                <a:effectLst/>
                <a:uLnTx/>
                <a:uFillTx/>
                <a:latin typeface="Arial"/>
                <a:ea typeface="宋体"/>
                <a:cs typeface="+mn-cs"/>
              </a:rPr>
              <a:t>连续读写</a:t>
            </a:r>
          </a:p>
        </p:txBody>
      </p:sp>
      <p:sp>
        <p:nvSpPr>
          <p:cNvPr id="87050" name="Line 9"/>
          <p:cNvSpPr/>
          <p:nvPr/>
        </p:nvSpPr>
        <p:spPr>
          <a:xfrm>
            <a:off x="2749550" y="4592638"/>
            <a:ext cx="0" cy="525462"/>
          </a:xfrm>
          <a:prstGeom prst="line">
            <a:avLst/>
          </a:prstGeom>
          <a:ln w="9525" cap="flat" cmpd="sng">
            <a:solidFill>
              <a:schemeClr val="tx1"/>
            </a:solidFill>
            <a:prstDash val="solid"/>
            <a:headEnd type="none" w="med" len="med"/>
            <a:tailEnd type="triangle" w="med" len="med"/>
          </a:ln>
        </p:spPr>
      </p:sp>
      <p:sp>
        <p:nvSpPr>
          <p:cNvPr id="87051" name="Text Box 10"/>
          <p:cNvSpPr txBox="1"/>
          <p:nvPr/>
        </p:nvSpPr>
        <p:spPr>
          <a:xfrm>
            <a:off x="1905000" y="5129213"/>
            <a:ext cx="1763713"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FF"/>
                </a:solidFill>
                <a:effectLst/>
                <a:uLnTx/>
                <a:uFillTx/>
                <a:latin typeface="Arial"/>
                <a:ea typeface="宋体"/>
                <a:cs typeface="+mn-cs"/>
              </a:rPr>
              <a:t>结束、校验</a:t>
            </a:r>
          </a:p>
        </p:txBody>
      </p:sp>
      <p:sp>
        <p:nvSpPr>
          <p:cNvPr id="87052" name="Line 11"/>
          <p:cNvSpPr/>
          <p:nvPr/>
        </p:nvSpPr>
        <p:spPr>
          <a:xfrm>
            <a:off x="3362325" y="2538413"/>
            <a:ext cx="1330325" cy="0"/>
          </a:xfrm>
          <a:prstGeom prst="line">
            <a:avLst/>
          </a:prstGeom>
          <a:ln w="9525" cap="flat" cmpd="sng">
            <a:solidFill>
              <a:schemeClr val="tx1"/>
            </a:solidFill>
            <a:prstDash val="sysDot"/>
            <a:headEnd type="none" w="med" len="med"/>
            <a:tailEnd type="triangle" w="med" len="med"/>
          </a:ln>
        </p:spPr>
      </p:sp>
      <p:sp>
        <p:nvSpPr>
          <p:cNvPr id="87053" name="Text Box 12"/>
          <p:cNvSpPr txBox="1"/>
          <p:nvPr/>
        </p:nvSpPr>
        <p:spPr>
          <a:xfrm>
            <a:off x="4724400" y="2301875"/>
            <a:ext cx="1641475"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中断方式</a:t>
            </a:r>
          </a:p>
        </p:txBody>
      </p:sp>
      <p:sp>
        <p:nvSpPr>
          <p:cNvPr id="87054" name="Line 13"/>
          <p:cNvSpPr/>
          <p:nvPr/>
        </p:nvSpPr>
        <p:spPr>
          <a:xfrm>
            <a:off x="3351213" y="3365500"/>
            <a:ext cx="1330325" cy="0"/>
          </a:xfrm>
          <a:prstGeom prst="line">
            <a:avLst/>
          </a:prstGeom>
          <a:ln w="9525" cap="flat" cmpd="sng">
            <a:solidFill>
              <a:schemeClr val="tx1"/>
            </a:solidFill>
            <a:prstDash val="sysDot"/>
            <a:headEnd type="none" w="med" len="med"/>
            <a:tailEnd type="triangle" w="med" len="med"/>
          </a:ln>
        </p:spPr>
      </p:sp>
      <p:sp>
        <p:nvSpPr>
          <p:cNvPr id="87055" name="Text Box 14"/>
          <p:cNvSpPr txBox="1"/>
          <p:nvPr/>
        </p:nvSpPr>
        <p:spPr>
          <a:xfrm>
            <a:off x="4687888" y="3128963"/>
            <a:ext cx="1641475"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中断方式</a:t>
            </a:r>
          </a:p>
        </p:txBody>
      </p:sp>
      <p:sp>
        <p:nvSpPr>
          <p:cNvPr id="87056" name="Line 15"/>
          <p:cNvSpPr/>
          <p:nvPr/>
        </p:nvSpPr>
        <p:spPr>
          <a:xfrm>
            <a:off x="3451225" y="4352925"/>
            <a:ext cx="1276350" cy="0"/>
          </a:xfrm>
          <a:prstGeom prst="line">
            <a:avLst/>
          </a:prstGeom>
          <a:ln w="9525" cap="flat" cmpd="sng">
            <a:solidFill>
              <a:schemeClr val="tx1"/>
            </a:solidFill>
            <a:prstDash val="sysDot"/>
            <a:headEnd type="none" w="med" len="med"/>
            <a:tailEnd type="triangle" w="med" len="med"/>
          </a:ln>
        </p:spPr>
      </p:sp>
      <p:sp>
        <p:nvSpPr>
          <p:cNvPr id="87057" name="Text Box 16"/>
          <p:cNvSpPr txBox="1"/>
          <p:nvPr/>
        </p:nvSpPr>
        <p:spPr>
          <a:xfrm>
            <a:off x="4721225" y="4116388"/>
            <a:ext cx="1641475"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Arial"/>
                <a:ea typeface="宋体"/>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方式</a:t>
            </a:r>
          </a:p>
        </p:txBody>
      </p:sp>
      <p:sp>
        <p:nvSpPr>
          <p:cNvPr id="87058" name="Line 17"/>
          <p:cNvSpPr/>
          <p:nvPr/>
        </p:nvSpPr>
        <p:spPr>
          <a:xfrm>
            <a:off x="3630613" y="5368925"/>
            <a:ext cx="1168400" cy="12700"/>
          </a:xfrm>
          <a:prstGeom prst="line">
            <a:avLst/>
          </a:prstGeom>
          <a:ln w="9525" cap="flat" cmpd="sng">
            <a:solidFill>
              <a:schemeClr val="tx1"/>
            </a:solidFill>
            <a:prstDash val="sysDot"/>
            <a:headEnd type="none" w="med" len="med"/>
            <a:tailEnd type="triangle" w="med" len="med"/>
          </a:ln>
        </p:spPr>
      </p:sp>
      <p:sp>
        <p:nvSpPr>
          <p:cNvPr id="87059" name="Text Box 18"/>
          <p:cNvSpPr txBox="1"/>
          <p:nvPr/>
        </p:nvSpPr>
        <p:spPr>
          <a:xfrm>
            <a:off x="4764088" y="5132388"/>
            <a:ext cx="1641475" cy="457200"/>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Arial"/>
                <a:ea typeface="宋体"/>
                <a:cs typeface="+mn-cs"/>
              </a:rPr>
              <a:t>中断方式</a:t>
            </a:r>
          </a:p>
        </p:txBody>
      </p:sp>
    </p:spTree>
    <p:extLst>
      <p:ext uri="{BB962C8B-B14F-4D97-AF65-F5344CB8AC3E}">
        <p14:creationId xmlns:p14="http://schemas.microsoft.com/office/powerpoint/2010/main" val="2583202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107950" y="777875"/>
            <a:ext cx="8856663" cy="5734903"/>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1.2 DMA</a:t>
            </a:r>
            <a:r>
              <a:rPr kumimoji="1" lang="zh-CN" altLang="en-US" sz="32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的基本操作</a:t>
            </a:r>
            <a:r>
              <a:rPr kumimoji="1" lang="zh-CN" altLang="en-US" sz="3200" b="1" i="0" u="none" strike="noStrike" kern="1200" cap="none" spc="0" normalizeH="0" baseline="0" noProof="0" dirty="0" smtClean="0">
                <a:ln>
                  <a:noFill/>
                </a:ln>
                <a:solidFill>
                  <a:srgbClr val="000000"/>
                </a:solidFill>
                <a:effectLst/>
                <a:uLnTx/>
                <a:uFillTx/>
                <a:latin typeface="Arial"/>
                <a:ea typeface="黑体" panose="02010609060101010101" pitchFamily="49" charset="-122"/>
                <a:cs typeface="+mn-cs"/>
              </a:rPr>
              <a:t>过程</a:t>
            </a:r>
            <a:endParaRPr kumimoji="1" lang="en-US" altLang="zh-CN" sz="3200" b="1" i="0" u="none" strike="noStrike" kern="1200" cap="none" spc="0" normalizeH="0" baseline="0" noProof="0" dirty="0" smtClean="0">
              <a:ln>
                <a:noFill/>
              </a:ln>
              <a:solidFill>
                <a:srgbClr val="000000"/>
              </a:solidFill>
              <a:effectLst/>
              <a:uLnTx/>
              <a:uFillTx/>
              <a:latin typeface="Arial"/>
              <a:ea typeface="黑体" panose="02010609060101010101" pitchFamily="49" charset="-122"/>
              <a:cs typeface="+mn-cs"/>
            </a:endParaRPr>
          </a:p>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2600" b="1" dirty="0" smtClean="0">
                <a:solidFill>
                  <a:srgbClr val="000000"/>
                </a:solidFill>
                <a:latin typeface="+mn-ea"/>
              </a:rPr>
              <a:t>   </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1</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）外围设备发出</a:t>
            </a:r>
            <a:r>
              <a:rPr kumimoji="1" lang="en-US" altLang="zh-CN"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请求；</a:t>
            </a:r>
            <a:endParaRPr kumimoji="1" lang="en-US" altLang="zh-CN"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600" b="1" i="0" u="none" strike="noStrike" kern="1200" cap="none" spc="0" normalizeH="0" baseline="0" noProof="0" dirty="0" smtClean="0">
                <a:ln>
                  <a:noFill/>
                </a:ln>
                <a:solidFill>
                  <a:srgbClr val="000000"/>
                </a:solidFill>
                <a:effectLst/>
                <a:uLnTx/>
                <a:uFillTx/>
                <a:latin typeface="+mn-ea"/>
                <a:cs typeface="+mn-cs"/>
              </a:rPr>
              <a:t>   </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2</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在指令执行公操作期间，查询是否有</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请求，决定是否响应设备的</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请求；若响应请求，把</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工作改成</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操作方式，</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初始化</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控制器（内存起始地址、字个数）， </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控制器从</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接管总线控制权</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endParaRPr kumimoji="1" lang="en-US" altLang="zh-CN"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endParaRP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600" b="1" i="0" u="none" strike="noStrike" kern="1200" cap="none" spc="0" normalizeH="0" noProof="0" dirty="0" smtClean="0">
                <a:ln>
                  <a:noFill/>
                </a:ln>
                <a:solidFill>
                  <a:srgbClr val="000000"/>
                </a:solidFill>
                <a:effectLst/>
                <a:uLnTx/>
                <a:uFillTx/>
                <a:latin typeface="+mn-ea"/>
                <a:cs typeface="+mn-cs"/>
              </a:rPr>
              <a:t>   </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3</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控制器负责执行一个个数据传送操作；修改内存地址指针、计数；数据块传送结束时以中断方式向</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报告</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endParaRPr kumimoji="1" lang="en-US" altLang="zh-CN" sz="2600" b="1" dirty="0">
              <a:solidFill>
                <a:srgbClr val="000000"/>
              </a:solidFill>
              <a:latin typeface="Arial"/>
              <a:ea typeface="宋体" panose="02010600030101010101" pitchFamily="2" charset="-122"/>
            </a:endParaRPr>
          </a:p>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2600" b="1" i="0" u="none" strike="noStrike" kern="1200" cap="none" spc="0" normalizeH="0" noProof="0" dirty="0" smtClean="0">
                <a:ln>
                  <a:noFill/>
                </a:ln>
                <a:solidFill>
                  <a:srgbClr val="000000"/>
                </a:solidFill>
                <a:effectLst/>
                <a:uLnTx/>
                <a:uFillTx/>
                <a:latin typeface="+mn-ea"/>
                <a:cs typeface="+mn-cs"/>
              </a:rPr>
              <a:t>   </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4</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响应</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传送结束的中断请求，善后处理，收回总线控制权，一次</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传送操作结束。</a:t>
            </a:r>
          </a:p>
        </p:txBody>
      </p:sp>
      <p:sp>
        <p:nvSpPr>
          <p:cNvPr id="88067"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2"/>
          <p:cNvSpPr>
            <a:spLocks noChangeArrowheads="1"/>
          </p:cNvSpPr>
          <p:nvPr/>
        </p:nvSpPr>
        <p:spPr bwMode="auto">
          <a:xfrm>
            <a:off x="2771775" y="31750"/>
            <a:ext cx="4032250"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1.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的基本概念</a:t>
            </a:r>
          </a:p>
        </p:txBody>
      </p:sp>
    </p:spTree>
    <p:extLst>
      <p:ext uri="{BB962C8B-B14F-4D97-AF65-F5344CB8AC3E}">
        <p14:creationId xmlns:p14="http://schemas.microsoft.com/office/powerpoint/2010/main" val="2697721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3"/>
          <p:cNvSpPr txBox="1">
            <a:spLocks noChangeArrowheads="1"/>
          </p:cNvSpPr>
          <p:nvPr/>
        </p:nvSpPr>
        <p:spPr bwMode="auto">
          <a:xfrm>
            <a:off x="152400" y="836613"/>
            <a:ext cx="8812213" cy="4708525"/>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2.1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问题的提出</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600" b="1" dirty="0">
                <a:solidFill>
                  <a:srgbClr val="000000"/>
                </a:solidFill>
                <a:latin typeface="+mn-ea"/>
              </a:rPr>
              <a:t> </a:t>
            </a:r>
            <a:r>
              <a:rPr kumimoji="1" lang="zh-CN" altLang="en-US" sz="2600" b="1" dirty="0" smtClean="0">
                <a:solidFill>
                  <a:srgbClr val="000000"/>
                </a:solidFill>
                <a:latin typeface="+mn-ea"/>
              </a:rPr>
              <a:t>   </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如果</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像</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基本操作过程中所描述的那样，在</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控制器负责的数据块传送过程中，由于</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不能使用总线，当然就无法取指令，实际上什么事情都做不了，显然这段时间</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的效率就没有发挥。</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600" b="1" dirty="0">
                <a:solidFill>
                  <a:srgbClr val="000000"/>
                </a:solidFill>
                <a:latin typeface="+mn-ea"/>
              </a:rPr>
              <a:t> </a:t>
            </a:r>
            <a:r>
              <a:rPr kumimoji="1" lang="zh-CN" altLang="en-US" sz="2600" b="1" dirty="0" smtClean="0">
                <a:solidFill>
                  <a:srgbClr val="000000"/>
                </a:solidFill>
                <a:latin typeface="+mn-ea"/>
              </a:rPr>
              <a:t>   </a:t>
            </a:r>
            <a:r>
              <a:rPr kumimoji="1" lang="zh-CN" altLang="en-US" sz="26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不管怎样</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设备每准备一个数据是需要时间的，相对于</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速度来说时间较长。所以我们要研究：在</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数据块传送过程中，是否可以实现</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和</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控制器的并行操作、分时使用总线，从而提高</a:t>
            </a:r>
            <a:r>
              <a:rPr kumimoji="1" lang="en-US" altLang="zh-CN"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6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的利用率。</a:t>
            </a:r>
          </a:p>
        </p:txBody>
      </p:sp>
      <p:sp>
        <p:nvSpPr>
          <p:cNvPr id="4" name="Rectangle 2"/>
          <p:cNvSpPr>
            <a:spLocks noChangeArrowheads="1"/>
          </p:cNvSpPr>
          <p:nvPr/>
        </p:nvSpPr>
        <p:spPr bwMode="auto">
          <a:xfrm>
            <a:off x="2771775" y="31750"/>
            <a:ext cx="35702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传送方式</a:t>
            </a:r>
          </a:p>
        </p:txBody>
      </p:sp>
      <p:sp>
        <p:nvSpPr>
          <p:cNvPr id="89092"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54631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3"/>
          <p:cNvSpPr txBox="1">
            <a:spLocks noChangeArrowheads="1"/>
          </p:cNvSpPr>
          <p:nvPr/>
        </p:nvSpPr>
        <p:spPr bwMode="auto">
          <a:xfrm>
            <a:off x="44450" y="765175"/>
            <a:ext cx="8991600" cy="604838"/>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2.2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三种数据传送方式</a:t>
            </a:r>
          </a:p>
        </p:txBody>
      </p:sp>
      <p:sp>
        <p:nvSpPr>
          <p:cNvPr id="90115"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p:cNvSpPr>
            <a:spLocks noChangeArrowheads="1"/>
          </p:cNvSpPr>
          <p:nvPr/>
        </p:nvSpPr>
        <p:spPr bwMode="auto">
          <a:xfrm>
            <a:off x="2771775" y="31750"/>
            <a:ext cx="35702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传送方式</a:t>
            </a:r>
          </a:p>
        </p:txBody>
      </p:sp>
      <p:sp>
        <p:nvSpPr>
          <p:cNvPr id="7" name="Rectangle 3"/>
          <p:cNvSpPr txBox="1">
            <a:spLocks noChangeArrowheads="1"/>
          </p:cNvSpPr>
          <p:nvPr/>
        </p:nvSpPr>
        <p:spPr bwMode="auto">
          <a:xfrm>
            <a:off x="250825" y="1373188"/>
            <a:ext cx="8364538" cy="4864100"/>
          </a:xfrm>
          <a:prstGeom prst="rect">
            <a:avLst/>
          </a:prstGeom>
          <a:noFill/>
          <a:ln w="9525">
            <a:noFill/>
            <a:miter lim="800000"/>
          </a:ln>
        </p:spPr>
        <p:txBody>
          <a:bodyPr/>
          <a:lstStyle/>
          <a:p>
            <a:pPr marL="742950" marR="0" lvl="1" indent="-742950" algn="just" defTabSz="914400" rtl="0" eaLnBrk="0" fontAlgn="base" latinLnBrk="0" hangingPunct="0">
              <a:lnSpc>
                <a:spcPct val="115000"/>
              </a:lnSpc>
              <a:spcBef>
                <a:spcPct val="20000"/>
              </a:spcBef>
              <a:spcAft>
                <a:spcPct val="0"/>
              </a:spcAft>
              <a:buClrTx/>
              <a:buSzTx/>
              <a:buFontTx/>
              <a:buNone/>
              <a:tabLst/>
              <a:defRPr/>
            </a:pP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(1) CPU</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停止方式</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4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成组传送</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p>
          <a:p>
            <a:pPr marL="0" marR="0" lvl="1" algn="just" defTabSz="914400" rtl="0" eaLnBrk="0" fontAlgn="base" latinLnBrk="0" hangingPunct="0">
              <a:lnSpc>
                <a:spcPct val="115000"/>
              </a:lnSpc>
              <a:spcBef>
                <a:spcPct val="20000"/>
              </a:spcBef>
              <a:spcAft>
                <a:spcPct val="0"/>
              </a:spcAft>
              <a:buClrTx/>
              <a:buSzTx/>
              <a:buFontTx/>
              <a:buNone/>
              <a:tabLst/>
              <a:defRPr/>
            </a:pPr>
            <a:r>
              <a:rPr kumimoji="1" lang="en-US" altLang="zh-CN" sz="2400" b="0" i="0" u="none" strike="noStrike" kern="0" cap="none" spc="0" normalizeH="0" baseline="0" noProof="0" dirty="0" smtClean="0">
                <a:ln>
                  <a:noFill/>
                </a:ln>
                <a:solidFill>
                  <a:srgbClr val="000000"/>
                </a:solidFill>
                <a:effectLst/>
                <a:uLnTx/>
                <a:uFillTx/>
                <a:latin typeface="+mn-ea"/>
                <a:cs typeface="+mn-cs"/>
              </a:rPr>
              <a:t>    </a:t>
            </a:r>
            <a:r>
              <a:rPr kumimoji="1" lang="en-US" altLang="zh-CN" sz="2400" b="0" i="0" u="none" strike="noStrike" kern="0" cap="none" spc="0" normalizeH="0" baseline="0" noProof="0" dirty="0" smtClean="0">
                <a:ln>
                  <a:noFill/>
                </a:ln>
                <a:solidFill>
                  <a:srgbClr val="000000"/>
                </a:solidFill>
                <a:effectLst/>
                <a:uLnTx/>
                <a:uFillTx/>
                <a:latin typeface="Arial"/>
                <a:ea typeface="黑体" panose="02010609060101010101" pitchFamily="49" charset="-122"/>
                <a:cs typeface="+mn-cs"/>
              </a:rPr>
              <a:t>DMA</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传输时，</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脱离总线，停止访问主存，直到</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传送一块数据结束。</a:t>
            </a:r>
          </a:p>
          <a:p>
            <a:pPr marL="742950" marR="0" lvl="1" indent="-742950" algn="just" defTabSz="914400" rtl="0" eaLnBrk="0" fontAlgn="base" latinLnBrk="0" hangingPunct="0">
              <a:lnSpc>
                <a:spcPct val="115000"/>
              </a:lnSpc>
              <a:spcBef>
                <a:spcPct val="20000"/>
              </a:spcBef>
              <a:spcAft>
                <a:spcPct val="0"/>
              </a:spcAft>
              <a:buClrTx/>
              <a:buSzTx/>
              <a:buFontTx/>
              <a:buNone/>
              <a:tabLst/>
              <a:defRPr/>
            </a:pP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(2) </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周期挪用</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窃取</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方式</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r>
              <a:rPr kumimoji="1" lang="zh-CN" altLang="en-US" sz="24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单字传送</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a:t>
            </a:r>
          </a:p>
          <a:p>
            <a:pPr marL="0" marR="0" lvl="1" algn="just" defTabSz="914400" rtl="0" eaLnBrk="0" fontAlgn="base" latinLnBrk="0" hangingPunct="0">
              <a:lnSpc>
                <a:spcPct val="115000"/>
              </a:lnSpc>
              <a:spcBef>
                <a:spcPct val="20000"/>
              </a:spcBef>
              <a:spcAft>
                <a:spcPct val="0"/>
              </a:spcAft>
              <a:buClrTx/>
              <a:buSzTx/>
              <a:buFontTx/>
              <a:buNone/>
              <a:tabLst/>
              <a:defRPr/>
            </a:pPr>
            <a:r>
              <a:rPr kumimoji="1" lang="en-US" altLang="zh-CN" sz="2400" b="0" i="0" u="none" strike="noStrike" kern="0" cap="none" spc="0" normalizeH="0" baseline="0" noProof="0" dirty="0">
                <a:ln>
                  <a:noFill/>
                </a:ln>
                <a:solidFill>
                  <a:srgbClr val="000000"/>
                </a:solidFill>
                <a:effectLst/>
                <a:uLnTx/>
                <a:uFillTx/>
                <a:latin typeface="+mn-ea"/>
                <a:cs typeface="+mn-cs"/>
              </a:rPr>
              <a:t>    </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传输时，</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让出一个总线事务周期，由</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控制总线来访问主存，传送完一个数据后立即释放总线。</a:t>
            </a:r>
          </a:p>
          <a:p>
            <a:pPr marL="742950" marR="0" lvl="1" indent="-742950" algn="just" defTabSz="914400" rtl="0" eaLnBrk="0" fontAlgn="base" latinLnBrk="0" hangingPunct="0">
              <a:lnSpc>
                <a:spcPct val="115000"/>
              </a:lnSpc>
              <a:spcBef>
                <a:spcPct val="20000"/>
              </a:spcBef>
              <a:spcAft>
                <a:spcPct val="0"/>
              </a:spcAft>
              <a:buClrTx/>
              <a:buSzTx/>
              <a:buFontTx/>
              <a:buNone/>
              <a:tabLst/>
              <a:defRPr/>
            </a:pP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(3)</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交替分时访存方式</a:t>
            </a:r>
          </a:p>
          <a:p>
            <a:pPr marL="0" marR="0" lvl="1" algn="just" defTabSz="914400" rtl="0" eaLnBrk="0" fontAlgn="base" latinLnBrk="0" hangingPunct="0">
              <a:lnSpc>
                <a:spcPct val="115000"/>
              </a:lnSpc>
              <a:spcBef>
                <a:spcPct val="2000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mn-ea"/>
                <a:cs typeface="+mn-cs"/>
              </a:rPr>
              <a:t>    </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每个存储周期分成两个时间片，一个给</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，一个给</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，这样在每个存储周期内，</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和</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都可访问存储器。</a:t>
            </a:r>
          </a:p>
        </p:txBody>
      </p:sp>
    </p:spTree>
    <p:extLst>
      <p:ext uri="{BB962C8B-B14F-4D97-AF65-F5344CB8AC3E}">
        <p14:creationId xmlns:p14="http://schemas.microsoft.com/office/powerpoint/2010/main" val="153538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checkerboard(across)">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checkerboard(across)">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checkerboard(across)">
                                      <p:cBhvr>
                                        <p:cTn id="1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3"/>
          <p:cNvSpPr txBox="1">
            <a:spLocks noChangeArrowheads="1"/>
          </p:cNvSpPr>
          <p:nvPr/>
        </p:nvSpPr>
        <p:spPr bwMode="auto">
          <a:xfrm>
            <a:off x="44450" y="765175"/>
            <a:ext cx="8991600" cy="604838"/>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2.2.1 CPU</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停止方式</a:t>
            </a:r>
          </a:p>
        </p:txBody>
      </p:sp>
      <p:sp>
        <p:nvSpPr>
          <p:cNvPr id="9113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p:cNvSpPr>
            <a:spLocks noChangeArrowheads="1"/>
          </p:cNvSpPr>
          <p:nvPr/>
        </p:nvSpPr>
        <p:spPr bwMode="auto">
          <a:xfrm>
            <a:off x="2771775" y="31750"/>
            <a:ext cx="35702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传送方式</a:t>
            </a:r>
          </a:p>
        </p:txBody>
      </p:sp>
      <p:sp>
        <p:nvSpPr>
          <p:cNvPr id="7" name="Text Box 4"/>
          <p:cNvSpPr txBox="1"/>
          <p:nvPr/>
        </p:nvSpPr>
        <p:spPr>
          <a:xfrm>
            <a:off x="323850" y="4292600"/>
            <a:ext cx="8601075" cy="2351991"/>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ts val="3600"/>
              </a:lnSpc>
              <a:spcBef>
                <a:spcPts val="0"/>
              </a:spcBef>
              <a:spcAft>
                <a:spcPct val="0"/>
              </a:spcAft>
              <a:buClrTx/>
              <a:buSzTx/>
              <a:buFontTx/>
              <a:buNone/>
              <a:tabLst/>
              <a:defRPr/>
            </a:pP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优点：控制简单、适用于传输率很高的外设实现成组数据传送。</a:t>
            </a:r>
          </a:p>
          <a:p>
            <a:pPr marL="0" marR="0" lvl="0" indent="0" algn="l" defTabSz="914400" rtl="0" eaLnBrk="1" fontAlgn="base" latinLnBrk="0" hangingPunct="1">
              <a:lnSpc>
                <a:spcPts val="3600"/>
              </a:lnSpc>
              <a:spcBef>
                <a:spcPts val="0"/>
              </a:spcBef>
              <a:spcAft>
                <a:spcPct val="0"/>
              </a:spcAft>
              <a:buClrTx/>
              <a:buSzTx/>
              <a:buFontTx/>
              <a:buNone/>
              <a:tabLst/>
              <a:defRPr/>
            </a:pP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缺点：</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CPU</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工作受影响。</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DMA</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访存时</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CPU</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基本上处于停止状态</a:t>
            </a:r>
            <a:r>
              <a:rPr kumimoji="1" lang="zh-CN" altLang="en-US" sz="2400" i="0" u="none" strike="noStrike" kern="1200" cap="none" spc="0" normalizeH="0" baseline="0" noProof="0" dirty="0" smtClean="0">
                <a:ln>
                  <a:noFill/>
                </a:ln>
                <a:solidFill>
                  <a:srgbClr val="000000"/>
                </a:solidFill>
                <a:effectLst/>
                <a:uLnTx/>
                <a:uFillTx/>
                <a:latin typeface="Arial" panose="020B0604020202020204" pitchFamily="34" charset="0"/>
                <a:ea typeface="黑体" panose="02010609060101010101" pitchFamily="49" charset="-122"/>
                <a:cs typeface="+mn-cs"/>
              </a:rPr>
              <a:t>。主存</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周期没有被充分利用。即使</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I/O</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设备高速运行，但两</a:t>
            </a:r>
            <a:r>
              <a:rPr kumimoji="1" lang="zh-CN" altLang="en-US" sz="2400" i="0" u="none" strike="noStrike" kern="1200" cap="none" spc="0" normalizeH="0" baseline="0" noProof="0" dirty="0" smtClean="0">
                <a:ln>
                  <a:noFill/>
                </a:ln>
                <a:solidFill>
                  <a:srgbClr val="000000"/>
                </a:solidFill>
                <a:effectLst/>
                <a:uLnTx/>
                <a:uFillTx/>
                <a:latin typeface="Arial" panose="020B0604020202020204" pitchFamily="34" charset="0"/>
                <a:ea typeface="黑体" panose="02010609060101010101" pitchFamily="49" charset="-122"/>
                <a:cs typeface="+mn-cs"/>
              </a:rPr>
              <a:t>个数据</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之间的准备间隔时间也总大于一个存储周期，所以</a:t>
            </a:r>
            <a:r>
              <a:rPr kumimoji="1" lang="zh-CN" altLang="en-US" sz="2400" i="0" u="none" strike="noStrike" kern="1200" cap="none" spc="0" normalizeH="0" baseline="0" noProof="0" dirty="0" smtClean="0">
                <a:ln>
                  <a:noFill/>
                </a:ln>
                <a:solidFill>
                  <a:srgbClr val="000000"/>
                </a:solidFill>
                <a:effectLst/>
                <a:uLnTx/>
                <a:uFillTx/>
                <a:latin typeface="Arial" panose="020B0604020202020204" pitchFamily="34" charset="0"/>
                <a:ea typeface="黑体" panose="02010609060101010101" pitchFamily="49" charset="-122"/>
                <a:cs typeface="+mn-cs"/>
              </a:rPr>
              <a:t>主存</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周期没有被充分利用。</a:t>
            </a:r>
          </a:p>
        </p:txBody>
      </p:sp>
      <p:pic>
        <p:nvPicPr>
          <p:cNvPr id="91142" name="Picture 3" descr="CPU停止法"/>
          <p:cNvPicPr>
            <a:picLocks noChangeAspect="1"/>
          </p:cNvPicPr>
          <p:nvPr/>
        </p:nvPicPr>
        <p:blipFill>
          <a:blip r:embed="rId2"/>
          <a:stretch>
            <a:fillRect/>
          </a:stretch>
        </p:blipFill>
        <p:spPr>
          <a:xfrm>
            <a:off x="515938" y="1524000"/>
            <a:ext cx="7799387" cy="2625725"/>
          </a:xfrm>
          <a:prstGeom prst="rect">
            <a:avLst/>
          </a:prstGeom>
          <a:noFill/>
          <a:ln w="9525">
            <a:noFill/>
          </a:ln>
        </p:spPr>
      </p:pic>
    </p:spTree>
    <p:extLst>
      <p:ext uri="{BB962C8B-B14F-4D97-AF65-F5344CB8AC3E}">
        <p14:creationId xmlns:p14="http://schemas.microsoft.com/office/powerpoint/2010/main" val="335538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heckerboard(across)">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checkerboard(across)">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3"/>
          <p:cNvSpPr txBox="1">
            <a:spLocks noChangeArrowheads="1"/>
          </p:cNvSpPr>
          <p:nvPr/>
        </p:nvSpPr>
        <p:spPr bwMode="auto">
          <a:xfrm>
            <a:off x="44450" y="765175"/>
            <a:ext cx="8991600" cy="604838"/>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2.2.1 CPU</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停止方式</a:t>
            </a:r>
          </a:p>
        </p:txBody>
      </p:sp>
      <p:sp>
        <p:nvSpPr>
          <p:cNvPr id="92163"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p:cNvSpPr>
            <a:spLocks noChangeArrowheads="1"/>
          </p:cNvSpPr>
          <p:nvPr/>
        </p:nvSpPr>
        <p:spPr bwMode="auto">
          <a:xfrm>
            <a:off x="2771775" y="31750"/>
            <a:ext cx="35702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传送方式</a:t>
            </a:r>
          </a:p>
        </p:txBody>
      </p:sp>
      <p:sp>
        <p:nvSpPr>
          <p:cNvPr id="11" name="Rectangle 3"/>
          <p:cNvSpPr txBox="1">
            <a:spLocks noChangeArrowheads="1"/>
          </p:cNvSpPr>
          <p:nvPr/>
        </p:nvSpPr>
        <p:spPr bwMode="auto">
          <a:xfrm>
            <a:off x="396875" y="1241425"/>
            <a:ext cx="8258175" cy="4924425"/>
          </a:xfrm>
          <a:prstGeom prst="rect">
            <a:avLst/>
          </a:prstGeom>
          <a:noFill/>
          <a:ln w="9525">
            <a:noFill/>
            <a:miter lim="800000"/>
          </a:ln>
        </p:spPr>
        <p:txBody>
          <a:bodyPr/>
          <a:lstStyle/>
          <a:p>
            <a:pPr marL="342900" marR="0" lvl="0" indent="-342900" algn="just" defTabSz="914400" rtl="0" eaLnBrk="0" fontAlgn="base" latinLnBrk="0" hangingPunct="0">
              <a:lnSpc>
                <a:spcPct val="100000"/>
              </a:lnSpc>
              <a:spcBef>
                <a:spcPct val="40000"/>
              </a:spcBef>
              <a:spcAft>
                <a:spcPct val="0"/>
              </a:spcAft>
              <a:buClrTx/>
              <a:buSzTx/>
              <a:buFontTx/>
              <a:buChar char="•"/>
              <a:tabLst/>
              <a:defRPr/>
            </a:pPr>
            <a:r>
              <a:rPr kumimoji="1" lang="zh-CN" altLang="en-US" sz="28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弥补</a:t>
            </a:r>
            <a:r>
              <a:rPr kumimoji="1" lang="en-US" altLang="zh-CN" sz="28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8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停止方式缺点的做法：</a:t>
            </a:r>
          </a:p>
          <a:p>
            <a:pPr marL="742950" marR="0" lvl="1" indent="-285750" algn="just" defTabSz="914400" rtl="0" eaLnBrk="0" fontAlgn="base" latinLnBrk="0" hangingPunct="0">
              <a:lnSpc>
                <a:spcPct val="100000"/>
              </a:lnSpc>
              <a:spcBef>
                <a:spcPct val="40000"/>
              </a:spcBef>
              <a:spcAft>
                <a:spcPct val="0"/>
              </a:spcAft>
              <a:buClrTx/>
              <a:buSzTx/>
              <a:buFontTx/>
              <a:buChar char="–"/>
              <a:tabLst/>
              <a:defRPr/>
            </a:pPr>
            <a:r>
              <a:rPr kumimoji="1" lang="zh-CN" altLang="en-US" sz="24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在</a:t>
            </a:r>
            <a:r>
              <a:rPr kumimoji="1" lang="en-US" altLang="zh-CN" sz="24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DMA</a:t>
            </a:r>
            <a:r>
              <a:rPr kumimoji="1" lang="zh-CN" altLang="en-US" sz="24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接口中引入缓冲器</a:t>
            </a:r>
          </a:p>
          <a:p>
            <a:pPr marL="742950" marR="0" lvl="1" indent="-285750" algn="just" defTabSz="914400" rtl="0" eaLnBrk="0" fontAlgn="base" latinLnBrk="0" hangingPunct="0">
              <a:lnSpc>
                <a:spcPts val="3200"/>
              </a:lnSpc>
              <a:spcBef>
                <a:spcPts val="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    在</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接口中采用一个小容量的半导体存储器，使</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设备先和这个小容量存储器交换数据，然后再使用总线由小容量存储器与主存进行数据交换。这样可减少</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传送数据时占用总线的时间，也就减少了</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的等待时间。</a:t>
            </a:r>
          </a:p>
          <a:p>
            <a:pPr marL="742950" marR="0" lvl="1" indent="-285750" algn="just" defTabSz="914400" rtl="0" eaLnBrk="0" fontAlgn="base" latinLnBrk="0" hangingPunct="0">
              <a:lnSpc>
                <a:spcPct val="100000"/>
              </a:lnSpc>
              <a:spcBef>
                <a:spcPct val="40000"/>
              </a:spcBef>
              <a:spcAft>
                <a:spcPct val="0"/>
              </a:spcAft>
              <a:buClrTx/>
              <a:buSzTx/>
              <a:buFontTx/>
              <a:buChar char="–"/>
              <a:tabLst/>
              <a:defRPr/>
            </a:pPr>
            <a:r>
              <a:rPr kumimoji="1" lang="zh-CN" altLang="en-US" sz="24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采用周期挪用（窃取）方式</a:t>
            </a:r>
          </a:p>
          <a:p>
            <a:pPr marL="742950" marR="0" lvl="1" indent="-285750" algn="just" defTabSz="914400" rtl="0" eaLnBrk="0" fontAlgn="base" latinLnBrk="0" hangingPunct="0">
              <a:lnSpc>
                <a:spcPts val="3200"/>
              </a:lnSpc>
              <a:spcBef>
                <a:spcPts val="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    挪用一个主存的存储周期进行外设和主存的一个数据交换。</a:t>
            </a:r>
          </a:p>
          <a:p>
            <a:pPr marL="742950" marR="0" lvl="1" indent="-285750" algn="just" defTabSz="914400" rtl="0" eaLnBrk="0" fontAlgn="base" latinLnBrk="0" hangingPunct="0">
              <a:lnSpc>
                <a:spcPts val="3200"/>
              </a:lnSpc>
              <a:spcBef>
                <a:spcPts val="0"/>
              </a:spcBef>
              <a:spcAft>
                <a:spcPct val="0"/>
              </a:spcAft>
              <a:buClrTx/>
              <a:buSzTx/>
              <a:buFontTx/>
              <a:buNone/>
              <a:tabLst/>
              <a:defRPr/>
            </a:pP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    每次</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传送完一个数据就释放总线，使在外设准备下一数据时，</a:t>
            </a:r>
            <a:r>
              <a:rPr kumimoji="1" lang="en-US" altLang="zh-CN"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4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能插空访问主存。</a:t>
            </a:r>
          </a:p>
        </p:txBody>
      </p:sp>
    </p:spTree>
    <p:extLst>
      <p:ext uri="{BB962C8B-B14F-4D97-AF65-F5344CB8AC3E}">
        <p14:creationId xmlns:p14="http://schemas.microsoft.com/office/powerpoint/2010/main" val="32357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checkerboard(across)">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checkerboard(across)">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animEffect transition="in" filter="checkerboard(across)">
                                      <p:cBhvr>
                                        <p:cTn id="17"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3"/>
          <p:cNvSpPr txBox="1">
            <a:spLocks noChangeArrowheads="1"/>
          </p:cNvSpPr>
          <p:nvPr/>
        </p:nvSpPr>
        <p:spPr bwMode="auto">
          <a:xfrm>
            <a:off x="44450" y="765175"/>
            <a:ext cx="8991600" cy="4707890"/>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2.2.2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周期挪用方式</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dirty="0">
                <a:solidFill>
                  <a:srgbClr val="000000"/>
                </a:solidFill>
                <a:latin typeface="+mn-ea"/>
              </a:rPr>
              <a:t> </a:t>
            </a:r>
            <a:r>
              <a:rPr kumimoji="1" lang="zh-CN" altLang="en-US" sz="2400" dirty="0" smtClean="0">
                <a:solidFill>
                  <a:srgbClr val="000000"/>
                </a:solidFill>
                <a:latin typeface="+mn-ea"/>
              </a:rPr>
              <a:t>   </a:t>
            </a: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当</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响应</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请求、初始化</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控制器之后，</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设备去做准备，</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控制器并不立即获得总线控制权，</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继续获得总线控制权。</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dirty="0">
                <a:solidFill>
                  <a:srgbClr val="000000"/>
                </a:solidFill>
                <a:latin typeface="+mn-ea"/>
              </a:rPr>
              <a:t> </a:t>
            </a:r>
            <a:r>
              <a:rPr kumimoji="1" lang="zh-CN" altLang="en-US" sz="2400" dirty="0" smtClean="0">
                <a:solidFill>
                  <a:srgbClr val="000000"/>
                </a:solidFill>
                <a:latin typeface="+mn-ea"/>
              </a:rPr>
              <a:t>   </a:t>
            </a:r>
            <a:r>
              <a:rPr kumimoji="1" lang="en-US" altLang="zh-CN"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设备每准备好发送</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接收一个数据后，由</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控制器向</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申请获得一个总线周期的控制权，传输一个字数据，然后释放总线控制权交给</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I/O</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设备继续准备。</a:t>
            </a:r>
          </a:p>
          <a:p>
            <a:pPr marL="0" marR="0" lvl="0" indent="0" algn="l" defTabSz="914400" rtl="0" eaLnBrk="1" fontAlgn="base" latinLnBrk="0" hangingPunct="1">
              <a:lnSpc>
                <a:spcPts val="4000"/>
              </a:lnSpc>
              <a:spcBef>
                <a:spcPct val="0"/>
              </a:spcBef>
              <a:spcAft>
                <a:spcPct val="0"/>
              </a:spcAft>
              <a:buClrTx/>
              <a:buSzTx/>
              <a:buFontTx/>
              <a:buNone/>
              <a:tabLst/>
              <a:defRPr/>
            </a:pPr>
            <a:r>
              <a:rPr kumimoji="1" lang="zh-CN" altLang="en-US" sz="2400" dirty="0">
                <a:solidFill>
                  <a:srgbClr val="000000"/>
                </a:solidFill>
                <a:latin typeface="+mn-ea"/>
              </a:rPr>
              <a:t> </a:t>
            </a:r>
            <a:r>
              <a:rPr kumimoji="1" lang="zh-CN" altLang="en-US" sz="2400" dirty="0" smtClean="0">
                <a:solidFill>
                  <a:srgbClr val="000000"/>
                </a:solidFill>
                <a:latin typeface="+mn-ea"/>
              </a:rPr>
              <a:t>   </a:t>
            </a:r>
            <a:r>
              <a:rPr kumimoji="1" lang="zh-CN" altLang="en-US" sz="2400" b="1" i="0" u="none" strike="noStrike" kern="1200" cap="none" spc="0" normalizeH="0" baseline="0" noProof="0" dirty="0" smtClean="0">
                <a:ln>
                  <a:noFill/>
                </a:ln>
                <a:solidFill>
                  <a:srgbClr val="000000"/>
                </a:solidFill>
                <a:effectLst/>
                <a:uLnTx/>
                <a:uFillTx/>
                <a:latin typeface="Arial"/>
                <a:ea typeface="宋体" panose="02010600030101010101" pitchFamily="2" charset="-122"/>
                <a:cs typeface="+mn-cs"/>
              </a:rPr>
              <a:t>在</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整个</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数据传送过程中，</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和</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控制器交替控制总线，可以充分发挥</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CPU</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和内存的效率，是</a:t>
            </a:r>
            <a:r>
              <a:rPr kumimoji="1" lang="en-US" altLang="zh-CN"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DMA</a:t>
            </a:r>
            <a:r>
              <a:rPr kumimoji="1" lang="zh-CN" altLang="en-US" sz="24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广泛采用的方式。</a:t>
            </a:r>
          </a:p>
        </p:txBody>
      </p:sp>
      <p:sp>
        <p:nvSpPr>
          <p:cNvPr id="93187"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p:cNvSpPr>
            <a:spLocks noChangeArrowheads="1"/>
          </p:cNvSpPr>
          <p:nvPr/>
        </p:nvSpPr>
        <p:spPr bwMode="auto">
          <a:xfrm>
            <a:off x="2771775" y="31750"/>
            <a:ext cx="35702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传送方式</a:t>
            </a:r>
          </a:p>
        </p:txBody>
      </p:sp>
    </p:spTree>
    <p:extLst>
      <p:ext uri="{BB962C8B-B14F-4D97-AF65-F5344CB8AC3E}">
        <p14:creationId xmlns:p14="http://schemas.microsoft.com/office/powerpoint/2010/main" val="365290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3"/>
          <p:cNvSpPr txBox="1">
            <a:spLocks noChangeArrowheads="1"/>
          </p:cNvSpPr>
          <p:nvPr/>
        </p:nvSpPr>
        <p:spPr bwMode="auto">
          <a:xfrm>
            <a:off x="44450" y="765175"/>
            <a:ext cx="8991600" cy="604838"/>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2.2.2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周期挪用方式</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p>
        </p:txBody>
      </p:sp>
      <p:sp>
        <p:nvSpPr>
          <p:cNvPr id="94211"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p:cNvSpPr>
            <a:spLocks noChangeArrowheads="1"/>
          </p:cNvSpPr>
          <p:nvPr/>
        </p:nvSpPr>
        <p:spPr bwMode="auto">
          <a:xfrm>
            <a:off x="2771775" y="31750"/>
            <a:ext cx="35702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传送方式</a:t>
            </a:r>
          </a:p>
        </p:txBody>
      </p:sp>
      <p:pic>
        <p:nvPicPr>
          <p:cNvPr id="94213" name="Picture 3" descr="周期挪用法"/>
          <p:cNvPicPr>
            <a:picLocks noChangeAspect="1"/>
          </p:cNvPicPr>
          <p:nvPr/>
        </p:nvPicPr>
        <p:blipFill>
          <a:blip r:embed="rId2"/>
          <a:stretch>
            <a:fillRect/>
          </a:stretch>
        </p:blipFill>
        <p:spPr>
          <a:xfrm>
            <a:off x="971550" y="1412875"/>
            <a:ext cx="7056438" cy="2941638"/>
          </a:xfrm>
          <a:prstGeom prst="rect">
            <a:avLst/>
          </a:prstGeom>
          <a:noFill/>
          <a:ln w="9525">
            <a:noFill/>
          </a:ln>
        </p:spPr>
      </p:pic>
      <p:sp>
        <p:nvSpPr>
          <p:cNvPr id="8" name="Text Box 4"/>
          <p:cNvSpPr txBox="1"/>
          <p:nvPr/>
        </p:nvSpPr>
        <p:spPr>
          <a:xfrm>
            <a:off x="368300" y="4325303"/>
            <a:ext cx="8456613" cy="2382191"/>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优点：既能及时响应</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I/O</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请求，又能较好地发挥</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CPU</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和主存的效率。</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这种方式下，在下一数据的准备阶段，主存周期被</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CPU</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充分利用。因此适合于</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I/O</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设备的读写周期大于主存周期的情况。</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缺点：每次</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DMA</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访存都要申请总线控制权、占用总线进行传送、释放总线，因此，会增加传输开销。</a:t>
            </a:r>
          </a:p>
        </p:txBody>
      </p:sp>
    </p:spTree>
    <p:extLst>
      <p:ext uri="{BB962C8B-B14F-4D97-AF65-F5344CB8AC3E}">
        <p14:creationId xmlns:p14="http://schemas.microsoft.com/office/powerpoint/2010/main" val="8383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500"/>
                                        <p:tgtEl>
                                          <p:spTgt spid="8">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checkerboard(across)">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checkerboard(across)">
                                      <p:cBhvr>
                                        <p:cTn id="1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3"/>
          <p:cNvSpPr txBox="1">
            <a:spLocks noChangeArrowheads="1"/>
          </p:cNvSpPr>
          <p:nvPr/>
        </p:nvSpPr>
        <p:spPr bwMode="auto">
          <a:xfrm>
            <a:off x="44450" y="765175"/>
            <a:ext cx="8991600" cy="604838"/>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2.2.2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周期挪用方式</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p>
        </p:txBody>
      </p:sp>
      <p:sp>
        <p:nvSpPr>
          <p:cNvPr id="95235"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p:cNvSpPr>
            <a:spLocks noChangeArrowheads="1"/>
          </p:cNvSpPr>
          <p:nvPr/>
        </p:nvSpPr>
        <p:spPr bwMode="auto">
          <a:xfrm>
            <a:off x="2771775" y="31750"/>
            <a:ext cx="35702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传送方式</a:t>
            </a:r>
          </a:p>
        </p:txBody>
      </p:sp>
      <p:sp>
        <p:nvSpPr>
          <p:cNvPr id="9" name="Rectangle 3"/>
          <p:cNvSpPr txBox="1">
            <a:spLocks noChangeArrowheads="1"/>
          </p:cNvSpPr>
          <p:nvPr/>
        </p:nvSpPr>
        <p:spPr bwMode="auto">
          <a:xfrm>
            <a:off x="368300" y="1341438"/>
            <a:ext cx="8494713" cy="4760913"/>
          </a:xfrm>
          <a:prstGeom prst="rect">
            <a:avLst/>
          </a:prstGeom>
          <a:noFill/>
          <a:ln w="9525">
            <a:noFill/>
            <a:miter lim="800000"/>
          </a:ln>
        </p:spPr>
        <p:txBody>
          <a:bodyPr/>
          <a:lstStyle/>
          <a:p>
            <a:pPr marL="342900" marR="0" lvl="0" indent="-342900" algn="just" defTabSz="914400" rtl="0" eaLnBrk="0" fontAlgn="base" latinLnBrk="0" hangingPunct="0">
              <a:lnSpc>
                <a:spcPct val="115000"/>
              </a:lnSpc>
              <a:spcBef>
                <a:spcPct val="20000"/>
              </a:spcBef>
              <a:spcAft>
                <a:spcPct val="0"/>
              </a:spcAft>
              <a:buClrTx/>
              <a:buSzTx/>
              <a:buFontTx/>
              <a:buChar char="•"/>
              <a:tabLst/>
              <a:defRPr/>
            </a:pP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I/O</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设备要求</a:t>
            </a:r>
            <a:r>
              <a:rPr kumimoji="1" lang="en-US" altLang="zh-CN"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4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传送时可能会遇到以下三种情况之一：</a:t>
            </a:r>
          </a:p>
          <a:p>
            <a:pPr marL="742950" marR="0" lvl="1" indent="-285750" algn="just" defTabSz="914400" rtl="0" eaLnBrk="0" fontAlgn="base" latinLnBrk="0" hangingPunct="0">
              <a:lnSpc>
                <a:spcPct val="115000"/>
              </a:lnSpc>
              <a:spcBef>
                <a:spcPct val="20000"/>
              </a:spcBef>
              <a:spcAft>
                <a:spcPct val="0"/>
              </a:spcAft>
              <a:buClrTx/>
              <a:buSzTx/>
              <a:buFontTx/>
              <a:buChar char="–"/>
              <a:tabLst/>
              <a:defRPr/>
            </a:pPr>
            <a:r>
              <a:rPr kumimoji="1" lang="en-US" altLang="zh-CN" sz="24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CPU</a:t>
            </a:r>
            <a:r>
              <a:rPr kumimoji="1" lang="zh-CN" altLang="en-US" sz="24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不需访问主存</a:t>
            </a:r>
          </a:p>
          <a:p>
            <a:pPr marL="742950" marR="0" lvl="1" indent="-285750" algn="just" defTabSz="914400" rtl="0" eaLnBrk="0" fontAlgn="base" latinLnBrk="0" hangingPunct="0">
              <a:lnSpc>
                <a:spcPct val="115000"/>
              </a:lnSpc>
              <a:spcBef>
                <a:spcPct val="20000"/>
              </a:spcBef>
              <a:spcAft>
                <a:spcPct val="0"/>
              </a:spcAft>
              <a:buClrTx/>
              <a:buSzTx/>
              <a:buFontTx/>
              <a:buNone/>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   此时，不会发生冲突，两者并行。</a:t>
            </a:r>
          </a:p>
          <a:p>
            <a:pPr marL="742950" marR="0" lvl="1" indent="-285750" algn="just" defTabSz="914400" rtl="0" eaLnBrk="0" fontAlgn="base" latinLnBrk="0" hangingPunct="0">
              <a:lnSpc>
                <a:spcPct val="115000"/>
              </a:lnSpc>
              <a:spcBef>
                <a:spcPct val="20000"/>
              </a:spcBef>
              <a:spcAft>
                <a:spcPct val="0"/>
              </a:spcAft>
              <a:buClrTx/>
              <a:buSzTx/>
              <a:buFontTx/>
              <a:buNone/>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   如</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 CPU</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正在执行乘法指令，要花很长时间而不需马上访存。</a:t>
            </a:r>
          </a:p>
          <a:p>
            <a:pPr marL="742950" marR="0" lvl="1" indent="-285750" algn="just" defTabSz="914400" rtl="0" eaLnBrk="0" fontAlgn="base" latinLnBrk="0" hangingPunct="0">
              <a:lnSpc>
                <a:spcPct val="115000"/>
              </a:lnSpc>
              <a:spcBef>
                <a:spcPct val="20000"/>
              </a:spcBef>
              <a:spcAft>
                <a:spcPct val="0"/>
              </a:spcAft>
              <a:buClrTx/>
              <a:buSzTx/>
              <a:buFontTx/>
              <a:buChar char="–"/>
              <a:tabLst/>
              <a:defRPr/>
            </a:pPr>
            <a:r>
              <a:rPr kumimoji="1" lang="en-US" altLang="zh-CN" sz="24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CPU正在访问主存</a:t>
            </a:r>
          </a:p>
          <a:p>
            <a:pPr marL="742950" marR="0" lvl="1" indent="-285750" algn="just" defTabSz="914400" rtl="0" eaLnBrk="0" fontAlgn="base" latinLnBrk="0" hangingPunct="0">
              <a:lnSpc>
                <a:spcPct val="115000"/>
              </a:lnSpc>
              <a:spcBef>
                <a:spcPct val="20000"/>
              </a:spcBef>
              <a:spcAft>
                <a:spcPct val="0"/>
              </a:spcAft>
              <a:buClrTx/>
              <a:buSzTx/>
              <a:buFontTx/>
              <a:buNone/>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   此时须等到存储周期结束，</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让出总线，</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才能访存。</a:t>
            </a:r>
          </a:p>
          <a:p>
            <a:pPr marL="742950" marR="0" lvl="1" indent="-285750" algn="just" defTabSz="914400" rtl="0" eaLnBrk="0" fontAlgn="base" latinLnBrk="0" hangingPunct="0">
              <a:lnSpc>
                <a:spcPct val="115000"/>
              </a:lnSpc>
              <a:spcBef>
                <a:spcPct val="20000"/>
              </a:spcBef>
              <a:spcAft>
                <a:spcPct val="0"/>
              </a:spcAft>
              <a:buClrTx/>
              <a:buSzTx/>
              <a:buFontTx/>
              <a:buChar char="–"/>
              <a:tabLst/>
              <a:defRPr/>
            </a:pPr>
            <a:r>
              <a:rPr kumimoji="1" lang="en-US" altLang="zh-CN" sz="24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CPU</a:t>
            </a:r>
            <a:r>
              <a:rPr kumimoji="1" lang="zh-CN" altLang="en-US" sz="2400" b="0" i="0" u="none" strike="noStrike" kern="0" cap="none" spc="0" normalizeH="0" baseline="0" noProof="0" dirty="0">
                <a:ln>
                  <a:noFill/>
                </a:ln>
                <a:solidFill>
                  <a:srgbClr val="0000FF"/>
                </a:solidFill>
                <a:effectLst/>
                <a:uLnTx/>
                <a:uFillTx/>
                <a:latin typeface="Arial"/>
                <a:ea typeface="黑体" panose="02010609060101010101" pitchFamily="49" charset="-122"/>
                <a:cs typeface="+mn-cs"/>
              </a:rPr>
              <a:t>也同时要访问主存</a:t>
            </a:r>
          </a:p>
          <a:p>
            <a:pPr marL="742950" marR="0" lvl="1" indent="-285750" algn="just" defTabSz="914400" rtl="0" eaLnBrk="0" fontAlgn="base" latinLnBrk="0" hangingPunct="0">
              <a:lnSpc>
                <a:spcPct val="115000"/>
              </a:lnSpc>
              <a:spcBef>
                <a:spcPct val="20000"/>
              </a:spcBef>
              <a:spcAft>
                <a:spcPct val="0"/>
              </a:spcAft>
              <a:buClrTx/>
              <a:buSzTx/>
              <a:buFontTx/>
              <a:buNone/>
              <a:tabLst/>
              <a:defRPr/>
            </a:pP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   此时出现访存冲突。因为不马上响应</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请求的话，高速设备可能会发生数据丢失，所以，</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的总线优先权比</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高。这时，先让</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占用总线，窃取一个主存周期，完成一个数据的交换。这样，</a:t>
            </a:r>
            <a:r>
              <a:rPr kumimoji="1" lang="en-US" altLang="zh-CN"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CPU</a:t>
            </a:r>
            <a:r>
              <a:rPr kumimoji="1" lang="zh-CN" altLang="en-US" sz="22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便要延迟一段时间才能访存。</a:t>
            </a:r>
          </a:p>
        </p:txBody>
      </p:sp>
    </p:spTree>
    <p:extLst>
      <p:ext uri="{BB962C8B-B14F-4D97-AF65-F5344CB8AC3E}">
        <p14:creationId xmlns:p14="http://schemas.microsoft.com/office/powerpoint/2010/main" val="401446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checkerboard(across)">
                                      <p:cBhvr>
                                        <p:cTn id="7" dur="500"/>
                                        <p:tgtEl>
                                          <p:spTgt spid="9">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checkerboard(across)">
                                      <p:cBhvr>
                                        <p:cTn id="10" dur="500"/>
                                        <p:tgtEl>
                                          <p:spTgt spid="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checkerboard(across)">
                                      <p:cBhvr>
                                        <p:cTn id="15" dur="500"/>
                                        <p:tgtEl>
                                          <p:spTgt spid="9">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9">
                                            <p:txEl>
                                              <p:pRg st="7" end="7"/>
                                            </p:txEl>
                                          </p:spTgt>
                                        </p:tgtEl>
                                        <p:attrNameLst>
                                          <p:attrName>style.visibility</p:attrName>
                                        </p:attrNameLst>
                                      </p:cBhvr>
                                      <p:to>
                                        <p:strVal val="visible"/>
                                      </p:to>
                                    </p:set>
                                    <p:animEffect transition="in" filter="checkerboard(across)">
                                      <p:cBhvr>
                                        <p:cTn id="20"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31750"/>
            <a:ext cx="9144000" cy="641350"/>
          </a:xfrm>
          <a:prstGeom prst="rect">
            <a:avLst/>
          </a:prstGeom>
          <a:noFill/>
          <a:ln w="9525">
            <a:noFill/>
            <a:miter lim="800000"/>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磁盘信息存储原理</a:t>
            </a:r>
          </a:p>
        </p:txBody>
      </p:sp>
      <p:sp>
        <p:nvSpPr>
          <p:cNvPr id="13315"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3316" name="Group 3"/>
          <p:cNvGrpSpPr/>
          <p:nvPr/>
        </p:nvGrpSpPr>
        <p:grpSpPr>
          <a:xfrm>
            <a:off x="411163" y="927100"/>
            <a:ext cx="8496300" cy="3467100"/>
            <a:chOff x="194" y="666"/>
            <a:chExt cx="4196" cy="2592"/>
          </a:xfrm>
        </p:grpSpPr>
        <p:pic>
          <p:nvPicPr>
            <p:cNvPr id="13322" name="Picture 4"/>
            <p:cNvPicPr>
              <a:picLocks noChangeAspect="1"/>
            </p:cNvPicPr>
            <p:nvPr/>
          </p:nvPicPr>
          <p:blipFill>
            <a:blip r:embed="rId2"/>
            <a:stretch>
              <a:fillRect/>
            </a:stretch>
          </p:blipFill>
          <p:spPr>
            <a:xfrm>
              <a:off x="512" y="666"/>
              <a:ext cx="3456" cy="2592"/>
            </a:xfrm>
            <a:prstGeom prst="rect">
              <a:avLst/>
            </a:prstGeom>
            <a:noFill/>
            <a:ln w="9525">
              <a:noFill/>
            </a:ln>
          </p:spPr>
        </p:pic>
        <p:sp>
          <p:nvSpPr>
            <p:cNvPr id="8" name="Text Box 5"/>
            <p:cNvSpPr txBox="1">
              <a:spLocks noChangeArrowheads="1"/>
            </p:cNvSpPr>
            <p:nvPr/>
          </p:nvSpPr>
          <p:spPr bwMode="auto">
            <a:xfrm>
              <a:off x="194" y="779"/>
              <a:ext cx="998" cy="545"/>
            </a:xfrm>
            <a:prstGeom prst="rect">
              <a:avLst/>
            </a:prstGeom>
            <a:noFill/>
            <a:ln w="9525" algn="ctr">
              <a:noFill/>
              <a:miter lim="800000"/>
            </a:ln>
            <a:effectLst/>
          </p:spPr>
          <p:txBody>
            <a:bodyPr lIns="116623" tIns="58311" rIns="116623" bIns="5831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DAEDEF">
                      <a:lumMod val="10000"/>
                    </a:srgbClr>
                  </a:solidFill>
                  <a:effectLst/>
                  <a:uLnTx/>
                  <a:uFillTx/>
                  <a:latin typeface="Arial" panose="020B0604020202020204" pitchFamily="34" charset="0"/>
                  <a:ea typeface="宋体" panose="02010600030101010101" pitchFamily="2" charset="-122"/>
                  <a:cs typeface="+mn-cs"/>
                </a:rPr>
                <a:t>磁头，用于写入和读出信息</a:t>
              </a:r>
            </a:p>
          </p:txBody>
        </p:sp>
        <p:sp>
          <p:nvSpPr>
            <p:cNvPr id="9" name="Line 6"/>
            <p:cNvSpPr>
              <a:spLocks noChangeShapeType="1"/>
            </p:cNvSpPr>
            <p:nvPr/>
          </p:nvSpPr>
          <p:spPr bwMode="auto">
            <a:xfrm>
              <a:off x="1011" y="1414"/>
              <a:ext cx="567" cy="0"/>
            </a:xfrm>
            <a:prstGeom prst="line">
              <a:avLst/>
            </a:prstGeom>
            <a:noFill/>
            <a:ln w="19050">
              <a:solidFill>
                <a:schemeClr val="accent5">
                  <a:lumMod val="10000"/>
                </a:schemeClr>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 name="Text Box 7"/>
            <p:cNvSpPr txBox="1">
              <a:spLocks noChangeArrowheads="1"/>
            </p:cNvSpPr>
            <p:nvPr/>
          </p:nvSpPr>
          <p:spPr bwMode="auto">
            <a:xfrm>
              <a:off x="3710" y="2025"/>
              <a:ext cx="680" cy="316"/>
            </a:xfrm>
            <a:prstGeom prst="rect">
              <a:avLst/>
            </a:prstGeom>
            <a:noFill/>
            <a:ln w="9525" algn="ctr">
              <a:noFill/>
              <a:miter lim="800000"/>
            </a:ln>
            <a:effectLst/>
          </p:spPr>
          <p:txBody>
            <a:bodyPr lIns="116623" tIns="58311" rIns="116623" bIns="5831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DAEDEF">
                      <a:lumMod val="10000"/>
                    </a:srgbClr>
                  </a:solidFill>
                  <a:effectLst/>
                  <a:uLnTx/>
                  <a:uFillTx/>
                  <a:latin typeface="宋体" panose="02010600030101010101" pitchFamily="2" charset="-122"/>
                  <a:ea typeface="宋体" panose="02010600030101010101" pitchFamily="2" charset="-122"/>
                  <a:cs typeface="+mn-cs"/>
                </a:rPr>
                <a:t>“</a:t>
              </a:r>
              <a:r>
                <a:rPr kumimoji="1" lang="en-US" altLang="zh-CN" sz="2000" b="1" i="0" u="none" strike="noStrike" kern="1200" cap="none" spc="0" normalizeH="0" baseline="0" noProof="0" dirty="0">
                  <a:ln>
                    <a:noFill/>
                  </a:ln>
                  <a:solidFill>
                    <a:srgbClr val="DAEDEF">
                      <a:lumMod val="10000"/>
                    </a:srgbClr>
                  </a:solidFill>
                  <a:effectLst/>
                  <a:uLnTx/>
                  <a:uFillTx/>
                  <a:latin typeface="Arial" panose="020B0604020202020204" pitchFamily="34" charset="0"/>
                  <a:ea typeface="宋体" panose="02010600030101010101" pitchFamily="2" charset="-122"/>
                  <a:cs typeface="+mn-cs"/>
                </a:rPr>
                <a:t>0</a:t>
              </a:r>
              <a:r>
                <a:rPr kumimoji="1" lang="en-US" altLang="zh-CN" sz="2000" b="1" i="0" u="none" strike="noStrike" kern="1200" cap="none" spc="0" normalizeH="0" baseline="0" noProof="0" dirty="0">
                  <a:ln>
                    <a:noFill/>
                  </a:ln>
                  <a:solidFill>
                    <a:srgbClr val="DAEDEF">
                      <a:lumMod val="10000"/>
                    </a:srgbClr>
                  </a:solidFill>
                  <a:effectLst/>
                  <a:uLnTx/>
                  <a:uFillTx/>
                  <a:latin typeface="宋体" panose="02010600030101010101" pitchFamily="2" charset="-122"/>
                  <a:ea typeface="宋体" panose="02010600030101010101" pitchFamily="2" charset="-122"/>
                  <a:cs typeface="+mn-cs"/>
                </a:rPr>
                <a:t>”</a:t>
              </a:r>
              <a:endParaRPr kumimoji="1" lang="en-US" altLang="zh-CN" sz="2000" b="1" i="0" u="none" strike="noStrike" kern="1200" cap="none" spc="0" normalizeH="0" baseline="0" noProof="0" dirty="0">
                <a:ln>
                  <a:noFill/>
                </a:ln>
                <a:solidFill>
                  <a:srgbClr val="DAEDEF">
                    <a:lumMod val="10000"/>
                  </a:srgbClr>
                </a:solidFill>
                <a:effectLst/>
                <a:uLnTx/>
                <a:uFillTx/>
                <a:latin typeface="Arial" panose="020B0604020202020204" pitchFamily="34" charset="0"/>
                <a:ea typeface="宋体" panose="02010600030101010101" pitchFamily="2" charset="-122"/>
                <a:cs typeface="+mn-cs"/>
              </a:endParaRPr>
            </a:p>
          </p:txBody>
        </p:sp>
        <p:sp>
          <p:nvSpPr>
            <p:cNvPr id="11" name="Text Box 8"/>
            <p:cNvSpPr txBox="1">
              <a:spLocks noChangeArrowheads="1"/>
            </p:cNvSpPr>
            <p:nvPr/>
          </p:nvSpPr>
          <p:spPr bwMode="auto">
            <a:xfrm>
              <a:off x="3279" y="2457"/>
              <a:ext cx="793" cy="316"/>
            </a:xfrm>
            <a:prstGeom prst="rect">
              <a:avLst/>
            </a:prstGeom>
            <a:noFill/>
            <a:ln w="9525" algn="ctr">
              <a:noFill/>
              <a:miter lim="800000"/>
            </a:ln>
            <a:effectLst/>
          </p:spPr>
          <p:txBody>
            <a:bodyPr lIns="116623" tIns="58311" rIns="116623" bIns="5831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dirty="0">
                  <a:ln>
                    <a:noFill/>
                  </a:ln>
                  <a:solidFill>
                    <a:srgbClr val="DAEDEF">
                      <a:lumMod val="10000"/>
                    </a:srgbClr>
                  </a:solidFill>
                  <a:effectLst/>
                  <a:uLnTx/>
                  <a:uFillTx/>
                  <a:latin typeface="宋体" panose="02010600030101010101" pitchFamily="2" charset="-122"/>
                  <a:ea typeface="宋体" panose="02010600030101010101" pitchFamily="2" charset="-122"/>
                  <a:cs typeface="+mn-cs"/>
                </a:rPr>
                <a:t>“</a:t>
              </a:r>
              <a:r>
                <a:rPr kumimoji="1" lang="en-US" altLang="zh-CN" sz="2000" b="1" i="0" u="none" strike="noStrike" kern="1200" cap="none" spc="0" normalizeH="0" baseline="0" noProof="0" dirty="0">
                  <a:ln>
                    <a:noFill/>
                  </a:ln>
                  <a:solidFill>
                    <a:srgbClr val="DAEDEF">
                      <a:lumMod val="10000"/>
                    </a:srgbClr>
                  </a:solidFill>
                  <a:effectLst/>
                  <a:uLnTx/>
                  <a:uFillTx/>
                  <a:latin typeface="Arial" panose="020B0604020202020204" pitchFamily="34" charset="0"/>
                  <a:ea typeface="宋体" panose="02010600030101010101" pitchFamily="2" charset="-122"/>
                  <a:cs typeface="+mn-cs"/>
                </a:rPr>
                <a:t>1</a:t>
              </a:r>
              <a:r>
                <a:rPr kumimoji="1" lang="en-US" altLang="zh-CN" sz="2000" b="1" i="0" u="none" strike="noStrike" kern="1200" cap="none" spc="0" normalizeH="0" baseline="0" noProof="0" dirty="0">
                  <a:ln>
                    <a:noFill/>
                  </a:ln>
                  <a:solidFill>
                    <a:srgbClr val="DAEDEF">
                      <a:lumMod val="10000"/>
                    </a:srgbClr>
                  </a:solidFill>
                  <a:effectLst/>
                  <a:uLnTx/>
                  <a:uFillTx/>
                  <a:latin typeface="宋体" panose="02010600030101010101" pitchFamily="2" charset="-122"/>
                  <a:ea typeface="宋体" panose="02010600030101010101" pitchFamily="2" charset="-122"/>
                  <a:cs typeface="+mn-cs"/>
                </a:rPr>
                <a:t>”</a:t>
              </a:r>
              <a:endParaRPr kumimoji="1" lang="en-US" altLang="zh-CN" sz="2000" b="1" i="0" u="none" strike="noStrike" kern="1200" cap="none" spc="0" normalizeH="0" baseline="0" noProof="0" dirty="0">
                <a:ln>
                  <a:noFill/>
                </a:ln>
                <a:solidFill>
                  <a:srgbClr val="DAEDEF">
                    <a:lumMod val="10000"/>
                  </a:srgbClr>
                </a:solidFill>
                <a:effectLst/>
                <a:uLnTx/>
                <a:uFillTx/>
                <a:latin typeface="Arial" panose="020B0604020202020204" pitchFamily="34" charset="0"/>
                <a:ea typeface="宋体" panose="02010600030101010101" pitchFamily="2" charset="-122"/>
                <a:cs typeface="+mn-cs"/>
              </a:endParaRPr>
            </a:p>
          </p:txBody>
        </p:sp>
        <p:sp>
          <p:nvSpPr>
            <p:cNvPr id="12" name="Text Box 9"/>
            <p:cNvSpPr txBox="1">
              <a:spLocks noChangeArrowheads="1"/>
            </p:cNvSpPr>
            <p:nvPr/>
          </p:nvSpPr>
          <p:spPr bwMode="auto">
            <a:xfrm>
              <a:off x="2122" y="2865"/>
              <a:ext cx="1089" cy="316"/>
            </a:xfrm>
            <a:prstGeom prst="rect">
              <a:avLst/>
            </a:prstGeom>
            <a:noFill/>
            <a:ln w="9525" algn="ctr">
              <a:noFill/>
              <a:miter lim="800000"/>
            </a:ln>
            <a:effectLst/>
          </p:spPr>
          <p:txBody>
            <a:bodyPr lIns="116623" tIns="58311" rIns="116623" bIns="5831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DAEDEF">
                      <a:lumMod val="10000"/>
                    </a:srgbClr>
                  </a:solidFill>
                  <a:effectLst/>
                  <a:uLnTx/>
                  <a:uFillTx/>
                  <a:latin typeface="Arial" panose="020B0604020202020204" pitchFamily="34" charset="0"/>
                  <a:ea typeface="宋体" panose="02010600030101010101" pitchFamily="2" charset="-122"/>
                  <a:cs typeface="+mn-cs"/>
                </a:rPr>
                <a:t>盘片旋转方向</a:t>
              </a:r>
            </a:p>
          </p:txBody>
        </p:sp>
        <p:sp>
          <p:nvSpPr>
            <p:cNvPr id="13" name="Text Box 10"/>
            <p:cNvSpPr txBox="1">
              <a:spLocks noChangeArrowheads="1"/>
            </p:cNvSpPr>
            <p:nvPr/>
          </p:nvSpPr>
          <p:spPr bwMode="auto">
            <a:xfrm>
              <a:off x="4004" y="756"/>
              <a:ext cx="363" cy="770"/>
            </a:xfrm>
            <a:prstGeom prst="rect">
              <a:avLst/>
            </a:prstGeom>
            <a:noFill/>
            <a:ln w="9525">
              <a:noFill/>
              <a:miter lim="800000"/>
            </a:ln>
            <a:effectLst/>
          </p:spPr>
          <p:txBody>
            <a:bodyPr lIns="116623" tIns="58311" rIns="116623" bIns="5831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DAEDEF">
                      <a:lumMod val="10000"/>
                    </a:srgbClr>
                  </a:solidFill>
                  <a:effectLst/>
                  <a:uLnTx/>
                  <a:uFillTx/>
                  <a:latin typeface="Arial" panose="020B0604020202020204" pitchFamily="34" charset="0"/>
                  <a:ea typeface="宋体" panose="02010600030101010101" pitchFamily="2" charset="-122"/>
                  <a:cs typeface="+mn-cs"/>
                </a:rPr>
                <a:t>磁盘片</a:t>
              </a:r>
            </a:p>
          </p:txBody>
        </p:sp>
        <p:sp>
          <p:nvSpPr>
            <p:cNvPr id="14" name="Line 11"/>
            <p:cNvSpPr>
              <a:spLocks noChangeShapeType="1"/>
            </p:cNvSpPr>
            <p:nvPr/>
          </p:nvSpPr>
          <p:spPr bwMode="auto">
            <a:xfrm flipH="1">
              <a:off x="3641" y="1164"/>
              <a:ext cx="408" cy="292"/>
            </a:xfrm>
            <a:prstGeom prst="line">
              <a:avLst/>
            </a:prstGeom>
            <a:noFill/>
            <a:ln w="19050">
              <a:solidFill>
                <a:schemeClr val="accent5">
                  <a:lumMod val="10000"/>
                </a:schemeClr>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 name="Line 12"/>
            <p:cNvSpPr>
              <a:spLocks noChangeShapeType="1"/>
            </p:cNvSpPr>
            <p:nvPr/>
          </p:nvSpPr>
          <p:spPr bwMode="auto">
            <a:xfrm flipH="1" flipV="1">
              <a:off x="3256" y="2049"/>
              <a:ext cx="543" cy="136"/>
            </a:xfrm>
            <a:prstGeom prst="line">
              <a:avLst/>
            </a:prstGeom>
            <a:noFill/>
            <a:ln w="19050">
              <a:solidFill>
                <a:schemeClr val="accent5">
                  <a:lumMod val="10000"/>
                </a:schemeClr>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 name="Line 13"/>
            <p:cNvSpPr>
              <a:spLocks noChangeShapeType="1"/>
            </p:cNvSpPr>
            <p:nvPr/>
          </p:nvSpPr>
          <p:spPr bwMode="auto">
            <a:xfrm flipH="1" flipV="1">
              <a:off x="3029" y="2230"/>
              <a:ext cx="340" cy="318"/>
            </a:xfrm>
            <a:prstGeom prst="line">
              <a:avLst/>
            </a:prstGeom>
            <a:noFill/>
            <a:ln w="19050">
              <a:solidFill>
                <a:schemeClr val="accent5">
                  <a:lumMod val="10000"/>
                </a:schemeClr>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17" name="Text Box 14"/>
          <p:cNvSpPr txBox="1">
            <a:spLocks noChangeArrowheads="1"/>
          </p:cNvSpPr>
          <p:nvPr/>
        </p:nvSpPr>
        <p:spPr bwMode="auto">
          <a:xfrm>
            <a:off x="4111625" y="942975"/>
            <a:ext cx="1046163" cy="396875"/>
          </a:xfrm>
          <a:prstGeom prst="rect">
            <a:avLst/>
          </a:prstGeom>
          <a:noFill/>
          <a:ln w="12700">
            <a:noFill/>
            <a:miter lim="800000"/>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dirty="0">
                <a:ln>
                  <a:noFill/>
                </a:ln>
                <a:solidFill>
                  <a:srgbClr val="DAEDEF">
                    <a:lumMod val="10000"/>
                  </a:srgbClr>
                </a:solidFill>
                <a:effectLst/>
                <a:uLnTx/>
                <a:uFillTx/>
                <a:latin typeface="Times New Roman" panose="02020603050405020304" pitchFamily="18" charset="0"/>
                <a:ea typeface="宋体" panose="02010600030101010101" pitchFamily="2" charset="-122"/>
                <a:cs typeface="+mn-cs"/>
              </a:rPr>
              <a:t>线圈</a:t>
            </a:r>
          </a:p>
        </p:txBody>
      </p:sp>
      <p:sp>
        <p:nvSpPr>
          <p:cNvPr id="18" name="Line 15"/>
          <p:cNvSpPr>
            <a:spLocks noChangeShapeType="1"/>
          </p:cNvSpPr>
          <p:nvPr/>
        </p:nvSpPr>
        <p:spPr bwMode="auto">
          <a:xfrm flipH="1">
            <a:off x="4241800" y="1363663"/>
            <a:ext cx="231775" cy="290513"/>
          </a:xfrm>
          <a:prstGeom prst="line">
            <a:avLst/>
          </a:prstGeom>
          <a:noFill/>
          <a:ln w="12700">
            <a:solidFill>
              <a:schemeClr val="accent5">
                <a:lumMod val="10000"/>
              </a:schemeClr>
            </a:solidFill>
            <a:round/>
            <a:tailEnd type="triangl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 name="Rectangle 16"/>
          <p:cNvSpPr/>
          <p:nvPr/>
        </p:nvSpPr>
        <p:spPr>
          <a:xfrm>
            <a:off x="284163" y="4519613"/>
            <a:ext cx="8215312" cy="1862137"/>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457200" marR="0" lvl="1" indent="0" algn="l" defTabSz="914400" rtl="0" eaLnBrk="1" fontAlgn="base" latinLnBrk="0" hangingPunct="1">
              <a:lnSpc>
                <a:spcPct val="115000"/>
              </a:lnSpc>
              <a:spcBef>
                <a:spcPct val="15000"/>
              </a:spcBef>
              <a:spcAft>
                <a:spcPct val="0"/>
              </a:spcAft>
              <a:buClrTx/>
              <a:buSzTx/>
              <a:buFontTx/>
              <a:buNone/>
              <a:tabLst/>
              <a:defRPr/>
            </a:pPr>
            <a:r>
              <a:rPr kumimoji="1" lang="zh-CN" altLang="en-US" sz="19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写1：线圈通以正向电流，使呈</a:t>
            </a:r>
            <a:r>
              <a:rPr kumimoji="1" lang="en-US" altLang="zh-CN" sz="19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N-S</a:t>
            </a:r>
            <a:r>
              <a:rPr kumimoji="1" lang="zh-CN" altLang="en-US" sz="19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状态</a:t>
            </a:r>
          </a:p>
          <a:p>
            <a:pPr marL="457200" marR="0" lvl="1" indent="0" algn="l" defTabSz="914400" rtl="0" eaLnBrk="1" fontAlgn="base" latinLnBrk="0" hangingPunct="1">
              <a:lnSpc>
                <a:spcPct val="115000"/>
              </a:lnSpc>
              <a:spcBef>
                <a:spcPct val="15000"/>
              </a:spcBef>
              <a:spcAft>
                <a:spcPct val="0"/>
              </a:spcAft>
              <a:buClrTx/>
              <a:buSzTx/>
              <a:buFontTx/>
              <a:buNone/>
              <a:tabLst/>
              <a:defRPr/>
            </a:pPr>
            <a:r>
              <a:rPr kumimoji="1" lang="zh-CN" altLang="en-US" sz="19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写0：线圈通以反向电流，使呈</a:t>
            </a:r>
            <a:r>
              <a:rPr kumimoji="1" lang="en-US" altLang="zh-CN" sz="19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S-N</a:t>
            </a:r>
            <a:r>
              <a:rPr kumimoji="1" lang="zh-CN" altLang="en-US" sz="19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状态</a:t>
            </a:r>
          </a:p>
          <a:p>
            <a:pPr marL="457200" marR="0" lvl="1" indent="0" algn="l" defTabSz="914400" rtl="0" eaLnBrk="1" fontAlgn="base" latinLnBrk="0" hangingPunct="1">
              <a:lnSpc>
                <a:spcPct val="115000"/>
              </a:lnSpc>
              <a:spcBef>
                <a:spcPct val="15000"/>
              </a:spcBef>
              <a:spcAft>
                <a:spcPct val="0"/>
              </a:spcAft>
              <a:buClrTx/>
              <a:buSzTx/>
              <a:buFontTx/>
              <a:buNone/>
              <a:tabLst/>
              <a:defRPr/>
            </a:pPr>
            <a:r>
              <a:rPr kumimoji="1" lang="zh-CN" altLang="en-US" sz="19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读时：磁头固定不动，载体运动。因为载体上小的磁化单元外部的磁力线通过磁头铁芯形成闭合回路，在铁芯线圈两端得到感应电压。根据感应电压的不同的极性，可确定读出为0或1。</a:t>
            </a:r>
          </a:p>
        </p:txBody>
      </p:sp>
      <p:sp>
        <p:nvSpPr>
          <p:cNvPr id="20" name="AutoShape 17"/>
          <p:cNvSpPr/>
          <p:nvPr/>
        </p:nvSpPr>
        <p:spPr>
          <a:xfrm>
            <a:off x="5297488" y="4775200"/>
            <a:ext cx="247650" cy="595313"/>
          </a:xfrm>
          <a:prstGeom prst="rightBrace">
            <a:avLst>
              <a:gd name="adj1" fmla="val 20032"/>
              <a:gd name="adj2" fmla="val 52532"/>
            </a:avLst>
          </a:prstGeom>
          <a:noFill/>
          <a:ln w="28575" cap="flat" cmpd="sng">
            <a:solidFill>
              <a:schemeClr val="tx1"/>
            </a:solidFill>
            <a:prstDash val="solid"/>
            <a:headEnd type="none" w="med" len="med"/>
            <a:tailEnd type="none" w="med" len="med"/>
          </a:ln>
        </p:spPr>
        <p:txBody>
          <a:bodyPr wrap="none" anchor="ctr" anchorCtr="0"/>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Arial"/>
              <a:ea typeface="宋体"/>
              <a:cs typeface="+mn-cs"/>
            </a:endParaRPr>
          </a:p>
        </p:txBody>
      </p:sp>
      <p:sp>
        <p:nvSpPr>
          <p:cNvPr id="21" name="Text Box 18"/>
          <p:cNvSpPr txBox="1"/>
          <p:nvPr/>
        </p:nvSpPr>
        <p:spPr>
          <a:xfrm>
            <a:off x="5630863" y="4732338"/>
            <a:ext cx="2409825" cy="641350"/>
          </a:xfrm>
          <a:prstGeom prst="rect">
            <a:avLst/>
          </a:prstGeom>
          <a:noFill/>
          <a:ln w="12700">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不同的磁化状态被记录在磁盘表面</a:t>
            </a:r>
          </a:p>
        </p:txBody>
      </p:sp>
    </p:spTree>
    <p:extLst>
      <p:ext uri="{BB962C8B-B14F-4D97-AF65-F5344CB8AC3E}">
        <p14:creationId xmlns:p14="http://schemas.microsoft.com/office/powerpoint/2010/main" val="2283374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linds(horizontal)">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blinds(horizontal)">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9">
                                            <p:txEl>
                                              <p:pRg st="2" end="2"/>
                                            </p:txEl>
                                          </p:spTgt>
                                        </p:tgtEl>
                                        <p:attrNameLst>
                                          <p:attrName>style.visibility</p:attrName>
                                        </p:attrNameLst>
                                      </p:cBhvr>
                                      <p:to>
                                        <p:strVal val="visible"/>
                                      </p:to>
                                    </p:set>
                                    <p:animEffect transition="in" filter="blinds(horizontal)">
                                      <p:cBhvr>
                                        <p:cTn id="25"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3"/>
          <p:cNvSpPr txBox="1">
            <a:spLocks noChangeArrowheads="1"/>
          </p:cNvSpPr>
          <p:nvPr/>
        </p:nvSpPr>
        <p:spPr bwMode="auto">
          <a:xfrm>
            <a:off x="44450" y="765175"/>
            <a:ext cx="8991600" cy="604838"/>
          </a:xfrm>
          <a:prstGeom prst="rect">
            <a:avLst/>
          </a:prstGeom>
          <a:noFill/>
          <a:ln w="9525">
            <a:noFill/>
            <a:miter lim="800000"/>
          </a:ln>
        </p:spPr>
        <p:txBody>
          <a:bodyPr>
            <a:spAutoFit/>
          </a:bodyPr>
          <a:lstStyle/>
          <a:p>
            <a:pPr marL="0" marR="0" lvl="0" indent="0" algn="l" defTabSz="914400" rtl="0" eaLnBrk="1" fontAlgn="base" latinLnBrk="0" hangingPunct="1">
              <a:lnSpc>
                <a:spcPts val="4000"/>
              </a:lnSpc>
              <a:spcBef>
                <a:spcPct val="0"/>
              </a:spcBef>
              <a:spcAft>
                <a:spcPct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2.2.3 </a:t>
            </a:r>
            <a:r>
              <a:rPr kumimoji="1" lang="zh-CN" altLang="en-US" sz="36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交替分时访存方式</a:t>
            </a:r>
            <a:r>
              <a:rPr kumimoji="1" lang="zh-CN" altLang="en-US" sz="3200" b="1" i="0" u="none" strike="noStrike" kern="1200" cap="none" spc="0" normalizeH="0" baseline="0" noProof="0" dirty="0">
                <a:ln>
                  <a:noFill/>
                </a:ln>
                <a:solidFill>
                  <a:srgbClr val="000000"/>
                </a:solidFill>
                <a:effectLst/>
                <a:uLnTx/>
                <a:uFillTx/>
                <a:latin typeface="Arial"/>
                <a:ea typeface="宋体" panose="02010600030101010101" pitchFamily="2" charset="-122"/>
                <a:cs typeface="+mn-cs"/>
              </a:rPr>
              <a:t>　　	</a:t>
            </a:r>
          </a:p>
        </p:txBody>
      </p:sp>
      <p:sp>
        <p:nvSpPr>
          <p:cNvPr id="96259"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Rectangle 2"/>
          <p:cNvSpPr>
            <a:spLocks noChangeArrowheads="1"/>
          </p:cNvSpPr>
          <p:nvPr/>
        </p:nvSpPr>
        <p:spPr bwMode="auto">
          <a:xfrm>
            <a:off x="2771775" y="31750"/>
            <a:ext cx="3570288"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2. 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传送方式</a:t>
            </a:r>
          </a:p>
        </p:txBody>
      </p:sp>
      <p:pic>
        <p:nvPicPr>
          <p:cNvPr id="96261" name="Picture 3" descr="交替分时访问"/>
          <p:cNvPicPr>
            <a:picLocks noChangeAspect="1"/>
          </p:cNvPicPr>
          <p:nvPr/>
        </p:nvPicPr>
        <p:blipFill>
          <a:blip r:embed="rId2"/>
          <a:stretch>
            <a:fillRect/>
          </a:stretch>
        </p:blipFill>
        <p:spPr>
          <a:xfrm>
            <a:off x="755650" y="1412875"/>
            <a:ext cx="7488238" cy="3157538"/>
          </a:xfrm>
          <a:prstGeom prst="rect">
            <a:avLst/>
          </a:prstGeom>
          <a:noFill/>
          <a:ln w="9525">
            <a:noFill/>
          </a:ln>
        </p:spPr>
      </p:pic>
      <p:sp>
        <p:nvSpPr>
          <p:cNvPr id="8" name="Text Box 4"/>
          <p:cNvSpPr txBox="1"/>
          <p:nvPr/>
        </p:nvSpPr>
        <p:spPr>
          <a:xfrm>
            <a:off x="388938" y="4652963"/>
            <a:ext cx="8380412" cy="2176558"/>
          </a:xfrm>
          <a:prstGeom prst="rect">
            <a:avLst/>
          </a:prstGeom>
          <a:noFill/>
          <a:ln w="9525">
            <a:noFill/>
          </a:ln>
        </p:spPr>
        <p:txBody>
          <a:bodyPr>
            <a:spAutoFit/>
          </a:bodyPr>
          <a:lstStyle>
            <a:lvl1pPr marL="342900" indent="-342900" algn="just" rtl="0" eaLnBrk="0" fontAlgn="base" hangingPunct="0">
              <a:spcBef>
                <a:spcPct val="20000"/>
              </a:spcBef>
              <a:spcAft>
                <a:spcPct val="0"/>
              </a:spcAft>
              <a:buChar char="•"/>
              <a:defRPr kumimoji="1" sz="36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kumimoji="1" sz="3200">
                <a:solidFill>
                  <a:schemeClr val="tx1"/>
                </a:solidFill>
                <a:latin typeface="+mn-lt"/>
                <a:ea typeface="+mn-ea"/>
              </a:defRPr>
            </a:lvl2pPr>
            <a:lvl3pPr marL="1143000" indent="-228600" algn="just" rtl="0" eaLnBrk="0" fontAlgn="base" hangingPunct="0">
              <a:spcBef>
                <a:spcPct val="20000"/>
              </a:spcBef>
              <a:spcAft>
                <a:spcPct val="0"/>
              </a:spcAft>
              <a:buChar char="•"/>
              <a:defRPr kumimoji="1" sz="2800">
                <a:solidFill>
                  <a:schemeClr val="tx1"/>
                </a:solidFill>
                <a:latin typeface="+mn-lt"/>
                <a:ea typeface="+mn-ea"/>
              </a:defRPr>
            </a:lvl3pPr>
            <a:lvl4pPr marL="1600200" indent="-228600" algn="just" rtl="0" eaLnBrk="0" fontAlgn="base" hangingPunct="0">
              <a:spcBef>
                <a:spcPct val="20000"/>
              </a:spcBef>
              <a:spcAft>
                <a:spcPct val="0"/>
              </a:spcAft>
              <a:buChar char="–"/>
              <a:defRPr kumimoji="1" sz="2400">
                <a:solidFill>
                  <a:schemeClr val="tx1"/>
                </a:solidFill>
                <a:latin typeface="+mn-lt"/>
                <a:ea typeface="+mn-ea"/>
              </a:defRPr>
            </a:lvl4pPr>
            <a:lvl5pPr marL="2057400" indent="-228600" algn="just" rtl="0" eaLnBrk="0" fontAlgn="base" hangingPunct="0">
              <a:spcBef>
                <a:spcPct val="20000"/>
              </a:spcBef>
              <a:spcAft>
                <a:spcPct val="0"/>
              </a:spcAft>
              <a:buChar char="»"/>
              <a:defRPr kumimoji="1" sz="2000">
                <a:solidFill>
                  <a:schemeClr val="tx1"/>
                </a:solidFill>
                <a:latin typeface="+mn-lt"/>
                <a:ea typeface="+mn-ea"/>
              </a:defRPr>
            </a:lvl5p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特点：适用于</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CPU</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访存周期比主存存取周期更长的情况。</a:t>
            </a:r>
          </a:p>
          <a:p>
            <a:pPr marL="0" marR="0" lvl="0" indent="0" algn="l" defTabSz="914400" rtl="0" eaLnBrk="1" fontAlgn="base" latinLnBrk="0" hangingPunct="1">
              <a:lnSpc>
                <a:spcPct val="115000"/>
              </a:lnSpc>
              <a:spcBef>
                <a:spcPct val="0"/>
              </a:spcBef>
              <a:spcAft>
                <a:spcPct val="0"/>
              </a:spcAft>
              <a:buClrTx/>
              <a:buSzTx/>
              <a:buFontTx/>
              <a:buNone/>
              <a:tabLst/>
              <a:defRPr/>
            </a:pP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           不需要总线使用权的申请和释放。</a:t>
            </a:r>
          </a:p>
          <a:p>
            <a:pPr marL="0" marR="0" lvl="0" indent="0" algn="l" defTabSz="914400" rtl="0" eaLnBrk="1" fontAlgn="base" latinLnBrk="0" hangingPunct="1">
              <a:lnSpc>
                <a:spcPct val="115000"/>
              </a:lnSpc>
              <a:spcBef>
                <a:spcPct val="0"/>
              </a:spcBef>
              <a:spcAft>
                <a:spcPct val="0"/>
              </a:spcAft>
              <a:buClrTx/>
              <a:buSzTx/>
              <a:buFontTx/>
              <a:buNone/>
              <a:tabLst/>
              <a:defRPr/>
            </a:pP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在这种方式下，</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CPU</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既不停止主程序运行也不进入等待状态，在</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CPU</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工作过程中，不知不觉完成</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DMA</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数据传送，故又被称为“透明</a:t>
            </a:r>
            <a:r>
              <a:rPr kumimoji="1" lang="en-US" altLang="zh-CN"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DMA”</a:t>
            </a:r>
            <a:r>
              <a:rPr kumimoji="1" lang="zh-CN" altLang="en-US" sz="240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mn-cs"/>
              </a:rPr>
              <a:t>方式。</a:t>
            </a:r>
          </a:p>
        </p:txBody>
      </p:sp>
    </p:spTree>
    <p:extLst>
      <p:ext uri="{BB962C8B-B14F-4D97-AF65-F5344CB8AC3E}">
        <p14:creationId xmlns:p14="http://schemas.microsoft.com/office/powerpoint/2010/main" val="202764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500"/>
                                        <p:tgtEl>
                                          <p:spTgt spid="8">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checkerboard(across)">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checkerboard(across)">
                                      <p:cBhvr>
                                        <p:cTn id="1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628900" y="31750"/>
            <a:ext cx="4494213" cy="646113"/>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3. </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基本的</a:t>
            </a:r>
            <a:r>
              <a:rPr kumimoji="1" lang="en-US" altLang="zh-CN"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DMA</a:t>
            </a:r>
            <a:r>
              <a:rPr kumimoji="1" lang="zh-CN" altLang="en-US" sz="36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rPr>
              <a:t>控制器</a:t>
            </a:r>
          </a:p>
        </p:txBody>
      </p:sp>
      <p:sp>
        <p:nvSpPr>
          <p:cNvPr id="97284" name="灯片编号占位符 4"/>
          <p:cNvSpPr txBox="1">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Rectangle 3"/>
          <p:cNvSpPr txBox="1">
            <a:spLocks noChangeArrowheads="1"/>
          </p:cNvSpPr>
          <p:nvPr/>
        </p:nvSpPr>
        <p:spPr bwMode="auto">
          <a:xfrm>
            <a:off x="196850" y="871538"/>
            <a:ext cx="8704263" cy="325438"/>
          </a:xfrm>
          <a:prstGeom prst="rect">
            <a:avLst/>
          </a:prstGeom>
          <a:noFill/>
          <a:ln w="9525">
            <a:noFill/>
            <a:miter lim="800000"/>
          </a:ln>
        </p:spPr>
        <p: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3.1 DMA</a:t>
            </a:r>
            <a:r>
              <a:rPr kumimoji="1" lang="zh-CN" altLang="en-US" sz="2800" b="1"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控制器的基本组成</a:t>
            </a:r>
          </a:p>
        </p:txBody>
      </p:sp>
      <p:pic>
        <p:nvPicPr>
          <p:cNvPr id="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4780" y="1656893"/>
            <a:ext cx="8100000" cy="47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251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3128" y="3735162"/>
            <a:ext cx="4977953" cy="24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矩形 216065"/>
          <p:cNvSpPr>
            <a:spLocks noChangeArrowheads="1"/>
          </p:cNvSpPr>
          <p:nvPr/>
        </p:nvSpPr>
        <p:spPr bwMode="auto">
          <a:xfrm>
            <a:off x="179388" y="911226"/>
            <a:ext cx="414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latin typeface="微软雅黑" panose="020B0503020204020204" pitchFamily="34" charset="-122"/>
                <a:ea typeface="微软雅黑" panose="020B0503020204020204" pitchFamily="34" charset="-122"/>
              </a:rPr>
              <a:t>8.4.3 </a:t>
            </a:r>
            <a:r>
              <a:rPr lang="zh-CN" altLang="en-US" sz="2800">
                <a:solidFill>
                  <a:srgbClr val="C00000"/>
                </a:solidFill>
                <a:latin typeface="微软雅黑" panose="020B0503020204020204" pitchFamily="34" charset="-122"/>
                <a:ea typeface="微软雅黑" panose="020B0503020204020204" pitchFamily="34" charset="-122"/>
              </a:rPr>
              <a:t>基本的</a:t>
            </a:r>
            <a:r>
              <a:rPr lang="en-US" altLang="zh-CN" sz="2800">
                <a:solidFill>
                  <a:srgbClr val="C00000"/>
                </a:solidFill>
                <a:latin typeface="微软雅黑" panose="020B0503020204020204" pitchFamily="34" charset="-122"/>
                <a:ea typeface="微软雅黑" panose="020B0503020204020204" pitchFamily="34" charset="-122"/>
              </a:rPr>
              <a:t>DMA</a:t>
            </a:r>
            <a:r>
              <a:rPr lang="zh-CN" altLang="en-US" sz="2800">
                <a:solidFill>
                  <a:srgbClr val="C00000"/>
                </a:solidFill>
                <a:latin typeface="微软雅黑" panose="020B0503020204020204" pitchFamily="34" charset="-122"/>
                <a:ea typeface="微软雅黑" panose="020B0503020204020204" pitchFamily="34" charset="-122"/>
              </a:rPr>
              <a:t>控制器</a:t>
            </a:r>
          </a:p>
        </p:txBody>
      </p:sp>
      <p:sp>
        <p:nvSpPr>
          <p:cNvPr id="216068" name="文本框 216067"/>
          <p:cNvSpPr txBox="1">
            <a:spLocks noChangeArrowheads="1"/>
          </p:cNvSpPr>
          <p:nvPr/>
        </p:nvSpPr>
        <p:spPr bwMode="auto">
          <a:xfrm>
            <a:off x="323850" y="1487489"/>
            <a:ext cx="7632700" cy="3234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3500"/>
              </a:lnSpc>
            </a:pPr>
            <a:r>
              <a:rPr lang="en-US" altLang="zh-CN" sz="2400" dirty="0">
                <a:solidFill>
                  <a:srgbClr val="C00000"/>
                </a:solidFill>
                <a:latin typeface="微软雅黑" panose="020B0503020204020204" pitchFamily="34" charset="-122"/>
                <a:ea typeface="微软雅黑" panose="020B0503020204020204" pitchFamily="34" charset="-122"/>
              </a:rPr>
              <a:t>1</a:t>
            </a:r>
            <a:r>
              <a:rPr lang="zh-CN" altLang="en-US" sz="2400" dirty="0">
                <a:solidFill>
                  <a:srgbClr val="C00000"/>
                </a:solidFill>
                <a:latin typeface="微软雅黑" panose="020B0503020204020204" pitchFamily="34" charset="-122"/>
                <a:ea typeface="微软雅黑" panose="020B0503020204020204" pitchFamily="34" charset="-122"/>
              </a:rPr>
              <a:t>、字计数器</a:t>
            </a:r>
          </a:p>
          <a:p>
            <a:pPr>
              <a:lnSpc>
                <a:spcPts val="35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初始化</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控制器时，写入数据块长度初值。</a:t>
            </a:r>
          </a:p>
          <a:p>
            <a:pPr>
              <a:lnSpc>
                <a:spcPts val="3500"/>
              </a:lnSpc>
            </a:pPr>
            <a:r>
              <a:rPr lang="zh-CN" altLang="en-US" sz="2000" dirty="0">
                <a:latin typeface="微软雅黑" panose="020B0503020204020204" pitchFamily="34" charset="-122"/>
                <a:ea typeface="微软雅黑" panose="020B0503020204020204" pitchFamily="34" charset="-122"/>
              </a:rPr>
              <a:t>    初值通常以</a:t>
            </a:r>
            <a:r>
              <a:rPr lang="zh-CN" altLang="en-US" sz="2000" b="1" dirty="0">
                <a:latin typeface="微软雅黑" panose="020B0503020204020204" pitchFamily="34" charset="-122"/>
                <a:ea typeface="微软雅黑" panose="020B0503020204020204" pitchFamily="34" charset="-122"/>
              </a:rPr>
              <a:t>补码（</a:t>
            </a:r>
            <a:r>
              <a:rPr lang="en-US" altLang="zh-CN" sz="2000" b="1" dirty="0">
                <a:latin typeface="微软雅黑" panose="020B0503020204020204" pitchFamily="34" charset="-122"/>
                <a:ea typeface="微软雅黑" panose="020B0503020204020204" pitchFamily="34" charset="-122"/>
              </a:rPr>
              <a:t>2</a:t>
            </a:r>
            <a:r>
              <a:rPr lang="en-US" altLang="zh-CN" sz="2000" b="1" baseline="30000"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-x</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形式表示，如字计数器</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位，数据块长度</a:t>
            </a:r>
            <a:r>
              <a:rPr lang="en-US" altLang="zh-CN" sz="2000" dirty="0">
                <a:latin typeface="微软雅黑" panose="020B0503020204020204" pitchFamily="34" charset="-122"/>
                <a:ea typeface="微软雅黑" panose="020B0503020204020204" pitchFamily="34" charset="-122"/>
              </a:rPr>
              <a:t>125</a:t>
            </a:r>
            <a:r>
              <a:rPr lang="zh-CN" altLang="en-US" sz="2000" dirty="0">
                <a:latin typeface="微软雅黑" panose="020B0503020204020204" pitchFamily="34" charset="-122"/>
                <a:ea typeface="微软雅黑" panose="020B0503020204020204" pitchFamily="34" charset="-122"/>
              </a:rPr>
              <a:t>，则初值</a:t>
            </a:r>
            <a:r>
              <a:rPr lang="en-US" altLang="zh-CN" sz="2000" dirty="0">
                <a:latin typeface="微软雅黑" panose="020B0503020204020204" pitchFamily="34" charset="-122"/>
                <a:ea typeface="微软雅黑" panose="020B0503020204020204" pitchFamily="34" charset="-122"/>
              </a:rPr>
              <a:t>256-125=131</a:t>
            </a:r>
            <a:r>
              <a:rPr lang="zh-CN" altLang="en-US" sz="2000" dirty="0">
                <a:latin typeface="微软雅黑" panose="020B0503020204020204" pitchFamily="34" charset="-122"/>
                <a:ea typeface="微软雅黑" panose="020B0503020204020204" pitchFamily="34" charset="-122"/>
              </a:rPr>
              <a:t>。</a:t>
            </a:r>
          </a:p>
          <a:p>
            <a:pPr>
              <a:lnSpc>
                <a:spcPts val="3500"/>
              </a:lnSpc>
            </a:pPr>
            <a:r>
              <a:rPr lang="zh-CN" altLang="en-US" sz="2000" dirty="0">
                <a:latin typeface="微软雅黑" panose="020B0503020204020204" pitchFamily="34" charset="-122"/>
                <a:ea typeface="微软雅黑" panose="020B0503020204020204" pitchFamily="34" charset="-122"/>
              </a:rPr>
              <a:t>    每传送一个字，字计数器加</a:t>
            </a: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。当计数器溢出时，表示数据块传送结束，溢出信号通过中断机构，</a:t>
            </a:r>
            <a:r>
              <a:rPr lang="en-US" altLang="zh-CN" sz="2000" dirty="0">
                <a:latin typeface="微软雅黑" panose="020B0503020204020204" pitchFamily="34" charset="-122"/>
                <a:ea typeface="微软雅黑" panose="020B0503020204020204" pitchFamily="34" charset="-122"/>
              </a:rPr>
              <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向</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申请中断。	</a:t>
            </a:r>
          </a:p>
        </p:txBody>
      </p:sp>
      <p:sp>
        <p:nvSpPr>
          <p:cNvPr id="2" name="圆角矩形 1"/>
          <p:cNvSpPr/>
          <p:nvPr/>
        </p:nvSpPr>
        <p:spPr>
          <a:xfrm>
            <a:off x="7860616" y="4764766"/>
            <a:ext cx="1009650" cy="3429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757356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6068"/>
                                        </p:tgtEl>
                                        <p:attrNameLst>
                                          <p:attrName>style.visibility</p:attrName>
                                        </p:attrNameLst>
                                      </p:cBhvr>
                                      <p:to>
                                        <p:strVal val="visible"/>
                                      </p:to>
                                    </p:set>
                                    <p:animEffect transition="in" filter="slide(fromBottom)">
                                      <p:cBhvr>
                                        <p:cTn id="7" dur="500"/>
                                        <p:tgtEl>
                                          <p:spTgt spid="216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7914" y="3108326"/>
            <a:ext cx="4752975"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矩形 215041"/>
          <p:cNvSpPr>
            <a:spLocks noChangeArrowheads="1"/>
          </p:cNvSpPr>
          <p:nvPr/>
        </p:nvSpPr>
        <p:spPr bwMode="auto">
          <a:xfrm>
            <a:off x="179388" y="911226"/>
            <a:ext cx="414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latin typeface="微软雅黑" panose="020B0503020204020204" pitchFamily="34" charset="-122"/>
                <a:ea typeface="微软雅黑" panose="020B0503020204020204" pitchFamily="34" charset="-122"/>
              </a:rPr>
              <a:t>8.4.3 </a:t>
            </a:r>
            <a:r>
              <a:rPr lang="zh-CN" altLang="en-US" sz="2800">
                <a:solidFill>
                  <a:srgbClr val="C00000"/>
                </a:solidFill>
                <a:latin typeface="微软雅黑" panose="020B0503020204020204" pitchFamily="34" charset="-122"/>
                <a:ea typeface="微软雅黑" panose="020B0503020204020204" pitchFamily="34" charset="-122"/>
              </a:rPr>
              <a:t>基本的</a:t>
            </a:r>
            <a:r>
              <a:rPr lang="en-US" altLang="zh-CN" sz="2800">
                <a:solidFill>
                  <a:srgbClr val="C00000"/>
                </a:solidFill>
                <a:latin typeface="微软雅黑" panose="020B0503020204020204" pitchFamily="34" charset="-122"/>
                <a:ea typeface="微软雅黑" panose="020B0503020204020204" pitchFamily="34" charset="-122"/>
              </a:rPr>
              <a:t>DMA</a:t>
            </a:r>
            <a:r>
              <a:rPr lang="zh-CN" altLang="en-US" sz="2800">
                <a:solidFill>
                  <a:srgbClr val="C00000"/>
                </a:solidFill>
                <a:latin typeface="微软雅黑" panose="020B0503020204020204" pitchFamily="34" charset="-122"/>
                <a:ea typeface="微软雅黑" panose="020B0503020204020204" pitchFamily="34" charset="-122"/>
              </a:rPr>
              <a:t>控制器</a:t>
            </a:r>
          </a:p>
        </p:txBody>
      </p:sp>
      <p:sp>
        <p:nvSpPr>
          <p:cNvPr id="215044" name="文本框 215043"/>
          <p:cNvSpPr txBox="1">
            <a:spLocks noChangeArrowheads="1"/>
          </p:cNvSpPr>
          <p:nvPr/>
        </p:nvSpPr>
        <p:spPr bwMode="auto">
          <a:xfrm>
            <a:off x="323851" y="1487488"/>
            <a:ext cx="67786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4000"/>
              </a:lnSpc>
            </a:pPr>
            <a:r>
              <a:rPr lang="en-US" altLang="zh-CN" sz="2400">
                <a:solidFill>
                  <a:srgbClr val="C00000"/>
                </a:solidFill>
                <a:latin typeface="微软雅黑" panose="020B0503020204020204" pitchFamily="34" charset="-122"/>
                <a:ea typeface="微软雅黑" panose="020B0503020204020204" pitchFamily="34" charset="-122"/>
              </a:rPr>
              <a:t>2</a:t>
            </a:r>
            <a:r>
              <a:rPr lang="zh-CN" altLang="en-US" sz="2400">
                <a:solidFill>
                  <a:srgbClr val="C00000"/>
                </a:solidFill>
                <a:latin typeface="微软雅黑" panose="020B0503020204020204" pitchFamily="34" charset="-122"/>
                <a:ea typeface="微软雅黑" panose="020B0503020204020204" pitchFamily="34" charset="-122"/>
              </a:rPr>
              <a:t>、内存地址计数器 </a:t>
            </a:r>
          </a:p>
          <a:p>
            <a:pPr>
              <a:lnSpc>
                <a:spcPts val="4000"/>
              </a:lnSpc>
            </a:pPr>
            <a:r>
              <a:rPr lang="zh-CN" altLang="en-US" sz="2000">
                <a:latin typeface="微软雅黑" panose="020B0503020204020204" pitchFamily="34" charset="-122"/>
                <a:ea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初始化</a:t>
            </a:r>
            <a:r>
              <a:rPr lang="en-US" altLang="zh-CN" sz="2000">
                <a:latin typeface="微软雅黑" panose="020B0503020204020204" pitchFamily="34" charset="-122"/>
                <a:ea typeface="微软雅黑" panose="020B0503020204020204" pitchFamily="34" charset="-122"/>
              </a:rPr>
              <a:t>DMA</a:t>
            </a:r>
            <a:r>
              <a:rPr lang="zh-CN" altLang="en-US" sz="2000">
                <a:latin typeface="微软雅黑" panose="020B0503020204020204" pitchFamily="34" charset="-122"/>
                <a:ea typeface="微软雅黑" panose="020B0503020204020204" pitchFamily="34" charset="-122"/>
              </a:rPr>
              <a:t>控制器时，写入内存数据块起始地址。</a:t>
            </a:r>
          </a:p>
          <a:p>
            <a:pPr>
              <a:lnSpc>
                <a:spcPts val="4000"/>
              </a:lnSpc>
            </a:pPr>
            <a:r>
              <a:rPr lang="zh-CN" altLang="en-US" sz="2000">
                <a:latin typeface="微软雅黑" panose="020B0503020204020204" pitchFamily="34" charset="-122"/>
                <a:ea typeface="微软雅黑" panose="020B0503020204020204" pitchFamily="34" charset="-122"/>
              </a:rPr>
              <a:t>    每交换一个字数据后，地址计数器自动增量“加</a:t>
            </a: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a:t>
            </a:r>
          </a:p>
        </p:txBody>
      </p:sp>
      <p:sp>
        <p:nvSpPr>
          <p:cNvPr id="5" name="圆角矩形 4"/>
          <p:cNvSpPr/>
          <p:nvPr/>
        </p:nvSpPr>
        <p:spPr>
          <a:xfrm>
            <a:off x="7097714" y="3794125"/>
            <a:ext cx="1138237" cy="3429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915670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slide(fromBottom)">
                                      <p:cBhvr>
                                        <p:cTn id="7" dur="500"/>
                                        <p:tgtEl>
                                          <p:spTgt spid="215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92614" y="3009901"/>
            <a:ext cx="4751387"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矩形 215041"/>
          <p:cNvSpPr>
            <a:spLocks noChangeArrowheads="1"/>
          </p:cNvSpPr>
          <p:nvPr/>
        </p:nvSpPr>
        <p:spPr bwMode="auto">
          <a:xfrm>
            <a:off x="179388" y="911226"/>
            <a:ext cx="414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latin typeface="微软雅黑" panose="020B0503020204020204" pitchFamily="34" charset="-122"/>
                <a:ea typeface="微软雅黑" panose="020B0503020204020204" pitchFamily="34" charset="-122"/>
              </a:rPr>
              <a:t>8.4.3 </a:t>
            </a:r>
            <a:r>
              <a:rPr lang="zh-CN" altLang="en-US" sz="2800">
                <a:solidFill>
                  <a:srgbClr val="C00000"/>
                </a:solidFill>
                <a:latin typeface="微软雅黑" panose="020B0503020204020204" pitchFamily="34" charset="-122"/>
                <a:ea typeface="微软雅黑" panose="020B0503020204020204" pitchFamily="34" charset="-122"/>
              </a:rPr>
              <a:t>基本的</a:t>
            </a:r>
            <a:r>
              <a:rPr lang="en-US" altLang="zh-CN" sz="2800">
                <a:solidFill>
                  <a:srgbClr val="C00000"/>
                </a:solidFill>
                <a:latin typeface="微软雅黑" panose="020B0503020204020204" pitchFamily="34" charset="-122"/>
                <a:ea typeface="微软雅黑" panose="020B0503020204020204" pitchFamily="34" charset="-122"/>
              </a:rPr>
              <a:t>DMA</a:t>
            </a:r>
            <a:r>
              <a:rPr lang="zh-CN" altLang="en-US" sz="2800">
                <a:solidFill>
                  <a:srgbClr val="C00000"/>
                </a:solidFill>
                <a:latin typeface="微软雅黑" panose="020B0503020204020204" pitchFamily="34" charset="-122"/>
                <a:ea typeface="微软雅黑" panose="020B0503020204020204" pitchFamily="34" charset="-122"/>
              </a:rPr>
              <a:t>控制器</a:t>
            </a:r>
          </a:p>
        </p:txBody>
      </p:sp>
      <p:sp>
        <p:nvSpPr>
          <p:cNvPr id="215044" name="文本框 215043"/>
          <p:cNvSpPr txBox="1">
            <a:spLocks noChangeArrowheads="1"/>
          </p:cNvSpPr>
          <p:nvPr/>
        </p:nvSpPr>
        <p:spPr bwMode="auto">
          <a:xfrm>
            <a:off x="323851" y="1487488"/>
            <a:ext cx="6778625"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4000"/>
              </a:lnSpc>
            </a:pPr>
            <a:r>
              <a:rPr lang="en-US" altLang="zh-CN" sz="2400" dirty="0">
                <a:solidFill>
                  <a:srgbClr val="C00000"/>
                </a:solidFill>
                <a:latin typeface="微软雅黑" panose="020B0503020204020204" pitchFamily="34" charset="-122"/>
                <a:ea typeface="微软雅黑" panose="020B0503020204020204" pitchFamily="34" charset="-122"/>
              </a:rPr>
              <a:t>3</a:t>
            </a:r>
            <a:r>
              <a:rPr lang="zh-CN" altLang="en-US" sz="2400" dirty="0">
                <a:solidFill>
                  <a:srgbClr val="C00000"/>
                </a:solidFill>
                <a:latin typeface="微软雅黑" panose="020B0503020204020204" pitchFamily="34" charset="-122"/>
                <a:ea typeface="微软雅黑" panose="020B0503020204020204" pitchFamily="34" charset="-122"/>
              </a:rPr>
              <a:t>、数据缓冲寄存器</a:t>
            </a:r>
          </a:p>
          <a:p>
            <a:pPr>
              <a:lnSpc>
                <a:spcPts val="4000"/>
              </a:lnSpc>
            </a:pPr>
            <a:r>
              <a:rPr lang="zh-CN" altLang="en-US" sz="2000" dirty="0">
                <a:latin typeface="微软雅黑" panose="020B0503020204020204" pitchFamily="34" charset="-122"/>
                <a:ea typeface="微软雅黑" panose="020B0503020204020204" pitchFamily="34" charset="-122"/>
              </a:rPr>
              <a:t>     用于暂存每次传送的数据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一个字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ts val="4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当输入时，由设备</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如磁盘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送往数据缓冲寄存器，再由缓冲寄存器通过数据总线送到内存。</a:t>
            </a:r>
            <a:endParaRPr lang="en-US" altLang="zh-CN" sz="2000" dirty="0">
              <a:latin typeface="微软雅黑" panose="020B0503020204020204" pitchFamily="34" charset="-122"/>
              <a:ea typeface="微软雅黑" panose="020B0503020204020204" pitchFamily="34" charset="-122"/>
            </a:endParaRPr>
          </a:p>
          <a:p>
            <a:pPr>
              <a:lnSpc>
                <a:spcPts val="4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反之，输出时，由内存通过数据</a:t>
            </a:r>
            <a:r>
              <a:rPr lang="en-US" altLang="zh-CN" sz="2000" dirty="0">
                <a:latin typeface="微软雅黑" panose="020B0503020204020204" pitchFamily="34" charset="-122"/>
                <a:ea typeface="微软雅黑" panose="020B0503020204020204" pitchFamily="34" charset="-122"/>
              </a:rPr>
              <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总线送到数据缓冲寄存器，然后再</a:t>
            </a:r>
            <a:r>
              <a:rPr lang="en-US" altLang="zh-CN" sz="2000" dirty="0">
                <a:latin typeface="微软雅黑" panose="020B0503020204020204" pitchFamily="34" charset="-122"/>
                <a:ea typeface="微软雅黑" panose="020B0503020204020204" pitchFamily="34" charset="-122"/>
              </a:rPr>
              <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送到设备。</a:t>
            </a:r>
          </a:p>
        </p:txBody>
      </p:sp>
      <p:sp>
        <p:nvSpPr>
          <p:cNvPr id="5" name="圆角矩形 4"/>
          <p:cNvSpPr/>
          <p:nvPr/>
        </p:nvSpPr>
        <p:spPr>
          <a:xfrm>
            <a:off x="7286625" y="4632325"/>
            <a:ext cx="1036638" cy="3429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48733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slide(fromBottom)">
                                      <p:cBhvr>
                                        <p:cTn id="7" dur="500"/>
                                        <p:tgtEl>
                                          <p:spTgt spid="215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21176" y="1047751"/>
            <a:ext cx="4752975"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矩形 215041"/>
          <p:cNvSpPr>
            <a:spLocks noChangeArrowheads="1"/>
          </p:cNvSpPr>
          <p:nvPr/>
        </p:nvSpPr>
        <p:spPr bwMode="auto">
          <a:xfrm>
            <a:off x="179388" y="911226"/>
            <a:ext cx="414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latin typeface="微软雅黑" panose="020B0503020204020204" pitchFamily="34" charset="-122"/>
                <a:ea typeface="微软雅黑" panose="020B0503020204020204" pitchFamily="34" charset="-122"/>
              </a:rPr>
              <a:t>8.4.3 </a:t>
            </a:r>
            <a:r>
              <a:rPr lang="zh-CN" altLang="en-US" sz="2800">
                <a:solidFill>
                  <a:srgbClr val="C00000"/>
                </a:solidFill>
                <a:latin typeface="微软雅黑" panose="020B0503020204020204" pitchFamily="34" charset="-122"/>
                <a:ea typeface="微软雅黑" panose="020B0503020204020204" pitchFamily="34" charset="-122"/>
              </a:rPr>
              <a:t>基本的</a:t>
            </a:r>
            <a:r>
              <a:rPr lang="en-US" altLang="zh-CN" sz="2800">
                <a:solidFill>
                  <a:srgbClr val="C00000"/>
                </a:solidFill>
                <a:latin typeface="微软雅黑" panose="020B0503020204020204" pitchFamily="34" charset="-122"/>
                <a:ea typeface="微软雅黑" panose="020B0503020204020204" pitchFamily="34" charset="-122"/>
              </a:rPr>
              <a:t>DMA</a:t>
            </a:r>
            <a:r>
              <a:rPr lang="zh-CN" altLang="en-US" sz="2800">
                <a:solidFill>
                  <a:srgbClr val="C00000"/>
                </a:solidFill>
                <a:latin typeface="微软雅黑" panose="020B0503020204020204" pitchFamily="34" charset="-122"/>
                <a:ea typeface="微软雅黑" panose="020B0503020204020204" pitchFamily="34" charset="-122"/>
              </a:rPr>
              <a:t>控制器</a:t>
            </a:r>
          </a:p>
        </p:txBody>
      </p:sp>
      <p:sp>
        <p:nvSpPr>
          <p:cNvPr id="215044" name="文本框 215043"/>
          <p:cNvSpPr txBox="1">
            <a:spLocks noChangeArrowheads="1"/>
          </p:cNvSpPr>
          <p:nvPr/>
        </p:nvSpPr>
        <p:spPr bwMode="auto">
          <a:xfrm>
            <a:off x="323851" y="1487488"/>
            <a:ext cx="8101013"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4000"/>
              </a:lnSpc>
            </a:pPr>
            <a:r>
              <a:rPr lang="en-US" altLang="zh-CN" sz="2400">
                <a:solidFill>
                  <a:srgbClr val="C00000"/>
                </a:solidFill>
                <a:latin typeface="微软雅黑" panose="020B0503020204020204" pitchFamily="34" charset="-122"/>
                <a:ea typeface="微软雅黑" panose="020B0503020204020204" pitchFamily="34" charset="-122"/>
              </a:rPr>
              <a:t>4</a:t>
            </a:r>
            <a:r>
              <a:rPr lang="zh-CN" altLang="en-US" sz="2400">
                <a:solidFill>
                  <a:srgbClr val="C00000"/>
                </a:solidFill>
                <a:latin typeface="微软雅黑" panose="020B0503020204020204" pitchFamily="34" charset="-122"/>
                <a:ea typeface="微软雅黑" panose="020B0503020204020204" pitchFamily="34" charset="-122"/>
              </a:rPr>
              <a:t>、</a:t>
            </a:r>
            <a:r>
              <a:rPr lang="en-US" altLang="zh-CN" sz="2400">
                <a:solidFill>
                  <a:srgbClr val="C00000"/>
                </a:solidFill>
                <a:latin typeface="微软雅黑" panose="020B0503020204020204" pitchFamily="34" charset="-122"/>
                <a:ea typeface="微软雅黑" panose="020B0503020204020204" pitchFamily="34" charset="-122"/>
              </a:rPr>
              <a:t>DMA</a:t>
            </a:r>
            <a:r>
              <a:rPr lang="zh-CN" altLang="en-US" sz="2400">
                <a:solidFill>
                  <a:srgbClr val="C00000"/>
                </a:solidFill>
                <a:latin typeface="微软雅黑" panose="020B0503020204020204" pitchFamily="34" charset="-122"/>
                <a:ea typeface="微软雅黑" panose="020B0503020204020204" pitchFamily="34" charset="-122"/>
              </a:rPr>
              <a:t>请求标志</a:t>
            </a:r>
          </a:p>
          <a:p>
            <a:pPr>
              <a:lnSpc>
                <a:spcPts val="4000"/>
              </a:lnSpc>
            </a:pPr>
            <a:r>
              <a:rPr lang="zh-CN" altLang="en-US" sz="2000">
                <a:latin typeface="微软雅黑" panose="020B0503020204020204" pitchFamily="34" charset="-122"/>
                <a:ea typeface="微软雅黑" panose="020B0503020204020204" pitchFamily="34" charset="-122"/>
              </a:rPr>
              <a:t>     每当设备准备好一个数据字后给</a:t>
            </a:r>
            <a:r>
              <a:rPr lang="en-US" altLang="zh-CN" sz="2000">
                <a:latin typeface="微软雅黑" panose="020B0503020204020204" pitchFamily="34" charset="-122"/>
                <a:ea typeface="微软雅黑" panose="020B0503020204020204" pitchFamily="34" charset="-122"/>
              </a:rPr>
              <a:t/>
            </a:r>
            <a:br>
              <a:rPr lang="en-US" altLang="zh-CN" sz="2000">
                <a:latin typeface="微软雅黑" panose="020B0503020204020204" pitchFamily="34" charset="-122"/>
                <a:ea typeface="微软雅黑" panose="020B0503020204020204" pitchFamily="34" charset="-122"/>
              </a:rPr>
            </a:br>
            <a:r>
              <a:rPr lang="zh-CN" altLang="en-US" sz="2000">
                <a:latin typeface="微软雅黑" panose="020B0503020204020204" pitchFamily="34" charset="-122"/>
                <a:ea typeface="微软雅黑" panose="020B0503020204020204" pitchFamily="34" charset="-122"/>
              </a:rPr>
              <a:t>出一个控制信号，使“</a:t>
            </a:r>
            <a:r>
              <a:rPr lang="en-US" altLang="zh-CN" sz="2000">
                <a:latin typeface="微软雅黑" panose="020B0503020204020204" pitchFamily="34" charset="-122"/>
                <a:ea typeface="微软雅黑" panose="020B0503020204020204" pitchFamily="34" charset="-122"/>
              </a:rPr>
              <a:t>DMA</a:t>
            </a:r>
            <a:r>
              <a:rPr lang="zh-CN" altLang="en-US" sz="2000">
                <a:latin typeface="微软雅黑" panose="020B0503020204020204" pitchFamily="34" charset="-122"/>
                <a:ea typeface="微软雅黑" panose="020B0503020204020204" pitchFamily="34" charset="-122"/>
              </a:rPr>
              <a:t>请求”</a:t>
            </a:r>
            <a:r>
              <a:rPr lang="en-US" altLang="zh-CN" sz="2000">
                <a:latin typeface="微软雅黑" panose="020B0503020204020204" pitchFamily="34" charset="-122"/>
                <a:ea typeface="微软雅黑" panose="020B0503020204020204" pitchFamily="34" charset="-122"/>
              </a:rPr>
              <a:t/>
            </a:r>
            <a:br>
              <a:rPr lang="en-US" altLang="zh-CN" sz="2000">
                <a:latin typeface="微软雅黑" panose="020B0503020204020204" pitchFamily="34" charset="-122"/>
                <a:ea typeface="微软雅黑" panose="020B0503020204020204" pitchFamily="34" charset="-122"/>
              </a:rPr>
            </a:br>
            <a:r>
              <a:rPr lang="zh-CN" altLang="en-US" sz="2000">
                <a:latin typeface="微软雅黑" panose="020B0503020204020204" pitchFamily="34" charset="-122"/>
                <a:ea typeface="微软雅黑" panose="020B0503020204020204" pitchFamily="34" charset="-122"/>
              </a:rPr>
              <a:t>标志置“</a:t>
            </a:r>
            <a:r>
              <a:rPr lang="en-US" altLang="zh-CN" sz="2000">
                <a:latin typeface="微软雅黑" panose="020B0503020204020204" pitchFamily="34" charset="-122"/>
                <a:ea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a:p>
            <a:pPr>
              <a:lnSpc>
                <a:spcPts val="4000"/>
              </a:lnSpc>
            </a:pP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该标志置位向“控制</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状态逻辑”发出 </a:t>
            </a:r>
            <a:r>
              <a:rPr lang="en-US" altLang="zh-CN" sz="2000">
                <a:latin typeface="微软雅黑" panose="020B0503020204020204" pitchFamily="34" charset="-122"/>
                <a:ea typeface="微软雅黑" panose="020B0503020204020204" pitchFamily="34" charset="-122"/>
              </a:rPr>
              <a:t>DMA </a:t>
            </a:r>
            <a:r>
              <a:rPr lang="zh-CN" altLang="en-US" sz="2000">
                <a:latin typeface="微软雅黑" panose="020B0503020204020204" pitchFamily="34" charset="-122"/>
                <a:ea typeface="微软雅黑" panose="020B0503020204020204" pitchFamily="34" charset="-122"/>
              </a:rPr>
              <a:t>请求，后者又向</a:t>
            </a:r>
            <a:r>
              <a:rPr lang="en-US" altLang="zh-CN" sz="2000">
                <a:latin typeface="微软雅黑" panose="020B0503020204020204" pitchFamily="34" charset="-122"/>
                <a:ea typeface="微软雅黑" panose="020B0503020204020204" pitchFamily="34" charset="-122"/>
              </a:rPr>
              <a:t>CPU </a:t>
            </a:r>
            <a:r>
              <a:rPr lang="zh-CN" altLang="en-US" sz="2000">
                <a:latin typeface="微软雅黑" panose="020B0503020204020204" pitchFamily="34" charset="-122"/>
                <a:ea typeface="微软雅黑" panose="020B0503020204020204" pitchFamily="34" charset="-122"/>
              </a:rPr>
              <a:t>发出总线使用权的请求</a:t>
            </a:r>
            <a:r>
              <a:rPr lang="en-US" altLang="zh-CN" sz="2000">
                <a:latin typeface="微软雅黑" panose="020B0503020204020204" pitchFamily="34" charset="-122"/>
                <a:ea typeface="微软雅黑" panose="020B0503020204020204" pitchFamily="34" charset="-122"/>
              </a:rPr>
              <a:t>(HOLD)</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CPU </a:t>
            </a:r>
            <a:r>
              <a:rPr lang="zh-CN" altLang="en-US" sz="2000">
                <a:solidFill>
                  <a:srgbClr val="C00000"/>
                </a:solidFill>
                <a:latin typeface="微软雅黑" panose="020B0503020204020204" pitchFamily="34" charset="-122"/>
                <a:ea typeface="微软雅黑" panose="020B0503020204020204" pitchFamily="34" charset="-122"/>
              </a:rPr>
              <a:t>响应此请求后</a:t>
            </a:r>
            <a:r>
              <a:rPr lang="zh-CN" altLang="en-US" sz="2000">
                <a:latin typeface="微软雅黑" panose="020B0503020204020204" pitchFamily="34" charset="-122"/>
                <a:ea typeface="微软雅黑" panose="020B0503020204020204" pitchFamily="34" charset="-122"/>
              </a:rPr>
              <a:t>发回响应信号</a:t>
            </a:r>
            <a:r>
              <a:rPr lang="en-US" altLang="zh-CN" sz="2000">
                <a:latin typeface="微软雅黑" panose="020B0503020204020204" pitchFamily="34" charset="-122"/>
                <a:ea typeface="微软雅黑" panose="020B0503020204020204" pitchFamily="34" charset="-122"/>
              </a:rPr>
              <a:t>HLDA</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控制</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状态逻辑”接收此信号后发出 </a:t>
            </a:r>
            <a:r>
              <a:rPr lang="en-US" altLang="zh-CN" sz="2000">
                <a:latin typeface="微软雅黑" panose="020B0503020204020204" pitchFamily="34" charset="-122"/>
                <a:ea typeface="微软雅黑" panose="020B0503020204020204" pitchFamily="34" charset="-122"/>
              </a:rPr>
              <a:t>DMA </a:t>
            </a:r>
            <a:r>
              <a:rPr lang="zh-CN" altLang="en-US" sz="2000">
                <a:latin typeface="微软雅黑" panose="020B0503020204020204" pitchFamily="34" charset="-122"/>
                <a:ea typeface="微软雅黑" panose="020B0503020204020204" pitchFamily="34" charset="-122"/>
              </a:rPr>
              <a:t>响应信号，完成数据传输，然后使“</a:t>
            </a:r>
            <a:r>
              <a:rPr lang="en-US" altLang="zh-CN" sz="2000">
                <a:latin typeface="微软雅黑" panose="020B0503020204020204" pitchFamily="34" charset="-122"/>
                <a:ea typeface="微软雅黑" panose="020B0503020204020204" pitchFamily="34" charset="-122"/>
              </a:rPr>
              <a:t>DMA</a:t>
            </a:r>
            <a:r>
              <a:rPr lang="zh-CN" altLang="en-US" sz="2000">
                <a:latin typeface="微软雅黑" panose="020B0503020204020204" pitchFamily="34" charset="-122"/>
                <a:ea typeface="微软雅黑" panose="020B0503020204020204" pitchFamily="34" charset="-122"/>
              </a:rPr>
              <a:t>请求标志”复位，为交换下一个字做好准备。</a:t>
            </a:r>
          </a:p>
        </p:txBody>
      </p:sp>
      <p:sp>
        <p:nvSpPr>
          <p:cNvPr id="5" name="圆角矩形 4"/>
          <p:cNvSpPr/>
          <p:nvPr/>
        </p:nvSpPr>
        <p:spPr>
          <a:xfrm>
            <a:off x="6450013" y="2644776"/>
            <a:ext cx="647700" cy="44926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9878" name="文本框 1"/>
          <p:cNvSpPr txBox="1">
            <a:spLocks noChangeArrowheads="1"/>
          </p:cNvSpPr>
          <p:nvPr/>
        </p:nvSpPr>
        <p:spPr bwMode="auto">
          <a:xfrm>
            <a:off x="7902576" y="3933826"/>
            <a:ext cx="12858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solidFill>
                  <a:srgbClr val="00B0F0"/>
                </a:solidFill>
              </a:rPr>
              <a:t>在公操作期间，并且因为没有总线的使用权，暂停执行指令</a:t>
            </a:r>
          </a:p>
        </p:txBody>
      </p:sp>
    </p:spTree>
    <p:extLst>
      <p:ext uri="{BB962C8B-B14F-4D97-AF65-F5344CB8AC3E}">
        <p14:creationId xmlns:p14="http://schemas.microsoft.com/office/powerpoint/2010/main" val="2459930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slide(fromBottom)">
                                      <p:cBhvr>
                                        <p:cTn id="7" dur="500"/>
                                        <p:tgtEl>
                                          <p:spTgt spid="215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011364"/>
            <a:ext cx="47513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矩形 215041"/>
          <p:cNvSpPr>
            <a:spLocks noChangeArrowheads="1"/>
          </p:cNvSpPr>
          <p:nvPr/>
        </p:nvSpPr>
        <p:spPr bwMode="auto">
          <a:xfrm>
            <a:off x="179388" y="911226"/>
            <a:ext cx="414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latin typeface="微软雅黑" panose="020B0503020204020204" pitchFamily="34" charset="-122"/>
                <a:ea typeface="微软雅黑" panose="020B0503020204020204" pitchFamily="34" charset="-122"/>
              </a:rPr>
              <a:t>8.4.3 </a:t>
            </a:r>
            <a:r>
              <a:rPr lang="zh-CN" altLang="en-US" sz="2800">
                <a:solidFill>
                  <a:srgbClr val="C00000"/>
                </a:solidFill>
                <a:latin typeface="微软雅黑" panose="020B0503020204020204" pitchFamily="34" charset="-122"/>
                <a:ea typeface="微软雅黑" panose="020B0503020204020204" pitchFamily="34" charset="-122"/>
              </a:rPr>
              <a:t>基本的</a:t>
            </a:r>
            <a:r>
              <a:rPr lang="en-US" altLang="zh-CN" sz="2800">
                <a:solidFill>
                  <a:srgbClr val="C00000"/>
                </a:solidFill>
                <a:latin typeface="微软雅黑" panose="020B0503020204020204" pitchFamily="34" charset="-122"/>
                <a:ea typeface="微软雅黑" panose="020B0503020204020204" pitchFamily="34" charset="-122"/>
              </a:rPr>
              <a:t>DMA</a:t>
            </a:r>
            <a:r>
              <a:rPr lang="zh-CN" altLang="en-US" sz="2800">
                <a:solidFill>
                  <a:srgbClr val="C00000"/>
                </a:solidFill>
                <a:latin typeface="微软雅黑" panose="020B0503020204020204" pitchFamily="34" charset="-122"/>
                <a:ea typeface="微软雅黑" panose="020B0503020204020204" pitchFamily="34" charset="-122"/>
              </a:rPr>
              <a:t>控制器</a:t>
            </a:r>
          </a:p>
        </p:txBody>
      </p:sp>
      <p:sp>
        <p:nvSpPr>
          <p:cNvPr id="215044" name="文本框 215043"/>
          <p:cNvSpPr txBox="1">
            <a:spLocks noChangeArrowheads="1"/>
          </p:cNvSpPr>
          <p:nvPr/>
        </p:nvSpPr>
        <p:spPr bwMode="auto">
          <a:xfrm>
            <a:off x="323850" y="1487488"/>
            <a:ext cx="3995738"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4000"/>
              </a:lnSpc>
            </a:pPr>
            <a:r>
              <a:rPr lang="en-US" altLang="zh-CN" sz="2400">
                <a:solidFill>
                  <a:srgbClr val="C00000"/>
                </a:solidFill>
                <a:latin typeface="微软雅黑" panose="020B0503020204020204" pitchFamily="34" charset="-122"/>
                <a:ea typeface="微软雅黑" panose="020B0503020204020204" pitchFamily="34" charset="-122"/>
              </a:rPr>
              <a:t>5</a:t>
            </a:r>
            <a:r>
              <a:rPr lang="zh-CN" altLang="en-US" sz="2400">
                <a:solidFill>
                  <a:srgbClr val="C00000"/>
                </a:solidFill>
                <a:latin typeface="微软雅黑" panose="020B0503020204020204" pitchFamily="34" charset="-122"/>
                <a:ea typeface="微软雅黑" panose="020B0503020204020204" pitchFamily="34" charset="-122"/>
              </a:rPr>
              <a:t>、控制</a:t>
            </a:r>
            <a:r>
              <a:rPr lang="en-US" altLang="zh-CN" sz="2400">
                <a:solidFill>
                  <a:srgbClr val="C00000"/>
                </a:solidFill>
                <a:latin typeface="微软雅黑" panose="020B0503020204020204" pitchFamily="34" charset="-122"/>
                <a:ea typeface="微软雅黑" panose="020B0503020204020204" pitchFamily="34" charset="-122"/>
              </a:rPr>
              <a:t>/</a:t>
            </a:r>
            <a:r>
              <a:rPr lang="zh-CN" altLang="en-US" sz="2400">
                <a:solidFill>
                  <a:srgbClr val="C00000"/>
                </a:solidFill>
                <a:latin typeface="微软雅黑" panose="020B0503020204020204" pitchFamily="34" charset="-122"/>
                <a:ea typeface="微软雅黑" panose="020B0503020204020204" pitchFamily="34" charset="-122"/>
              </a:rPr>
              <a:t>状态逻辑</a:t>
            </a:r>
          </a:p>
          <a:p>
            <a:pPr>
              <a:lnSpc>
                <a:spcPts val="4000"/>
              </a:lnSpc>
            </a:pPr>
            <a:r>
              <a:rPr lang="zh-CN" altLang="en-US" sz="2000">
                <a:latin typeface="微软雅黑" panose="020B0503020204020204" pitchFamily="34" charset="-122"/>
                <a:ea typeface="微软雅黑" panose="020B0503020204020204" pitchFamily="34" charset="-122"/>
              </a:rPr>
              <a:t>     由控制和时序电路以及状态标志等组成，用于修改内存地址计数器和字计数器，指定传送类型</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输入或输出</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，并对“</a:t>
            </a:r>
            <a:r>
              <a:rPr lang="en-US" altLang="zh-CN" sz="2000">
                <a:latin typeface="微软雅黑" panose="020B0503020204020204" pitchFamily="34" charset="-122"/>
                <a:ea typeface="微软雅黑" panose="020B0503020204020204" pitchFamily="34" charset="-122"/>
              </a:rPr>
              <a:t>DMA</a:t>
            </a:r>
            <a:r>
              <a:rPr lang="zh-CN" altLang="en-US" sz="2000">
                <a:latin typeface="微软雅黑" panose="020B0503020204020204" pitchFamily="34" charset="-122"/>
                <a:ea typeface="微软雅黑" panose="020B0503020204020204" pitchFamily="34" charset="-122"/>
              </a:rPr>
              <a:t>请求”信号和</a:t>
            </a:r>
            <a:r>
              <a:rPr lang="en-US" altLang="zh-CN" sz="2000">
                <a:latin typeface="微软雅黑" panose="020B0503020204020204" pitchFamily="34" charset="-122"/>
                <a:ea typeface="微软雅黑" panose="020B0503020204020204" pitchFamily="34" charset="-122"/>
              </a:rPr>
              <a:t>CPU </a:t>
            </a:r>
            <a:r>
              <a:rPr lang="zh-CN" altLang="en-US" sz="2000">
                <a:latin typeface="微软雅黑" panose="020B0503020204020204" pitchFamily="34" charset="-122"/>
                <a:ea typeface="微软雅黑" panose="020B0503020204020204" pitchFamily="34" charset="-122"/>
              </a:rPr>
              <a:t>响应信号进行协调和同步。</a:t>
            </a:r>
          </a:p>
        </p:txBody>
      </p:sp>
      <p:sp>
        <p:nvSpPr>
          <p:cNvPr id="5" name="圆角矩形 4"/>
          <p:cNvSpPr/>
          <p:nvPr/>
        </p:nvSpPr>
        <p:spPr>
          <a:xfrm>
            <a:off x="6257926" y="3163888"/>
            <a:ext cx="1152525" cy="3429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9299914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slide(fromBottom)">
                                      <p:cBhvr>
                                        <p:cTn id="7" dur="500"/>
                                        <p:tgtEl>
                                          <p:spTgt spid="215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92614" y="1531938"/>
            <a:ext cx="4751387"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矩形 215041"/>
          <p:cNvSpPr>
            <a:spLocks noChangeArrowheads="1"/>
          </p:cNvSpPr>
          <p:nvPr/>
        </p:nvSpPr>
        <p:spPr bwMode="auto">
          <a:xfrm>
            <a:off x="179388" y="911226"/>
            <a:ext cx="414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latin typeface="微软雅黑" panose="020B0503020204020204" pitchFamily="34" charset="-122"/>
                <a:ea typeface="微软雅黑" panose="020B0503020204020204" pitchFamily="34" charset="-122"/>
              </a:rPr>
              <a:t>8.4.3 </a:t>
            </a:r>
            <a:r>
              <a:rPr lang="zh-CN" altLang="en-US" sz="2800">
                <a:solidFill>
                  <a:srgbClr val="C00000"/>
                </a:solidFill>
                <a:latin typeface="微软雅黑" panose="020B0503020204020204" pitchFamily="34" charset="-122"/>
                <a:ea typeface="微软雅黑" panose="020B0503020204020204" pitchFamily="34" charset="-122"/>
              </a:rPr>
              <a:t>基本的</a:t>
            </a:r>
            <a:r>
              <a:rPr lang="en-US" altLang="zh-CN" sz="2800">
                <a:solidFill>
                  <a:srgbClr val="C00000"/>
                </a:solidFill>
                <a:latin typeface="微软雅黑" panose="020B0503020204020204" pitchFamily="34" charset="-122"/>
                <a:ea typeface="微软雅黑" panose="020B0503020204020204" pitchFamily="34" charset="-122"/>
              </a:rPr>
              <a:t>DMA</a:t>
            </a:r>
            <a:r>
              <a:rPr lang="zh-CN" altLang="en-US" sz="2800">
                <a:solidFill>
                  <a:srgbClr val="C00000"/>
                </a:solidFill>
                <a:latin typeface="微软雅黑" panose="020B0503020204020204" pitchFamily="34" charset="-122"/>
                <a:ea typeface="微软雅黑" panose="020B0503020204020204" pitchFamily="34" charset="-122"/>
              </a:rPr>
              <a:t>控制器</a:t>
            </a:r>
          </a:p>
        </p:txBody>
      </p:sp>
      <p:sp>
        <p:nvSpPr>
          <p:cNvPr id="215044" name="文本框 215043"/>
          <p:cNvSpPr txBox="1">
            <a:spLocks noChangeArrowheads="1"/>
          </p:cNvSpPr>
          <p:nvPr/>
        </p:nvSpPr>
        <p:spPr bwMode="auto">
          <a:xfrm>
            <a:off x="323850" y="1487488"/>
            <a:ext cx="7704138"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4000"/>
              </a:lnSpc>
            </a:pPr>
            <a:r>
              <a:rPr lang="en-US" altLang="zh-CN" sz="2400">
                <a:solidFill>
                  <a:srgbClr val="C00000"/>
                </a:solidFill>
                <a:latin typeface="微软雅黑" panose="020B0503020204020204" pitchFamily="34" charset="-122"/>
                <a:ea typeface="微软雅黑" panose="020B0503020204020204" pitchFamily="34" charset="-122"/>
              </a:rPr>
              <a:t>6</a:t>
            </a:r>
            <a:r>
              <a:rPr lang="zh-CN" altLang="en-US" sz="2400">
                <a:solidFill>
                  <a:srgbClr val="C00000"/>
                </a:solidFill>
                <a:latin typeface="微软雅黑" panose="020B0503020204020204" pitchFamily="34" charset="-122"/>
                <a:ea typeface="微软雅黑" panose="020B0503020204020204" pitchFamily="34" charset="-122"/>
              </a:rPr>
              <a:t>、中断机构</a:t>
            </a:r>
          </a:p>
          <a:p>
            <a:pPr>
              <a:lnSpc>
                <a:spcPts val="4000"/>
              </a:lnSpc>
            </a:pPr>
            <a:r>
              <a:rPr lang="zh-CN" altLang="en-US" sz="2000">
                <a:latin typeface="微软雅黑" panose="020B0503020204020204" pitchFamily="34" charset="-122"/>
                <a:ea typeface="微软雅黑" panose="020B0503020204020204" pitchFamily="34" charset="-122"/>
              </a:rPr>
              <a:t>     当字计数器溢出时</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全</a:t>
            </a:r>
            <a:r>
              <a:rPr lang="en-US" altLang="zh-CN" sz="2000">
                <a:latin typeface="微软雅黑" panose="020B0503020204020204" pitchFamily="34" charset="-122"/>
                <a:ea typeface="微软雅黑" panose="020B0503020204020204" pitchFamily="34" charset="-122"/>
              </a:rPr>
              <a:t>0)</a:t>
            </a:r>
            <a:r>
              <a:rPr lang="zh-CN" altLang="en-US" sz="2000">
                <a:latin typeface="微软雅黑" panose="020B0503020204020204" pitchFamily="34" charset="-122"/>
                <a:ea typeface="微软雅黑" panose="020B0503020204020204" pitchFamily="34" charset="-122"/>
              </a:rPr>
              <a:t>，意味着</a:t>
            </a:r>
            <a:r>
              <a:rPr lang="en-US" altLang="zh-CN" sz="2000">
                <a:latin typeface="微软雅黑" panose="020B0503020204020204" pitchFamily="34" charset="-122"/>
                <a:ea typeface="微软雅黑" panose="020B0503020204020204" pitchFamily="34" charset="-122"/>
              </a:rPr>
              <a:t/>
            </a:r>
            <a:br>
              <a:rPr lang="en-US" altLang="zh-CN" sz="2000">
                <a:latin typeface="微软雅黑" panose="020B0503020204020204" pitchFamily="34" charset="-122"/>
                <a:ea typeface="微软雅黑" panose="020B0503020204020204" pitchFamily="34" charset="-122"/>
              </a:rPr>
            </a:br>
            <a:r>
              <a:rPr lang="zh-CN" altLang="en-US" sz="2000">
                <a:latin typeface="微软雅黑" panose="020B0503020204020204" pitchFamily="34" charset="-122"/>
                <a:ea typeface="微软雅黑" panose="020B0503020204020204" pitchFamily="34" charset="-122"/>
              </a:rPr>
              <a:t>一组数据交换完毕，由溢出信号触</a:t>
            </a:r>
            <a:r>
              <a:rPr lang="en-US" altLang="zh-CN" sz="2000">
                <a:latin typeface="微软雅黑" panose="020B0503020204020204" pitchFamily="34" charset="-122"/>
                <a:ea typeface="微软雅黑" panose="020B0503020204020204" pitchFamily="34" charset="-122"/>
              </a:rPr>
              <a:t/>
            </a:r>
            <a:br>
              <a:rPr lang="en-US" altLang="zh-CN" sz="2000">
                <a:latin typeface="微软雅黑" panose="020B0503020204020204" pitchFamily="34" charset="-122"/>
                <a:ea typeface="微软雅黑" panose="020B0503020204020204" pitchFamily="34" charset="-122"/>
              </a:rPr>
            </a:br>
            <a:r>
              <a:rPr lang="zh-CN" altLang="en-US" sz="2000">
                <a:latin typeface="微软雅黑" panose="020B0503020204020204" pitchFamily="34" charset="-122"/>
                <a:ea typeface="微软雅黑" panose="020B0503020204020204" pitchFamily="34" charset="-122"/>
              </a:rPr>
              <a:t>发中断机构，向</a:t>
            </a:r>
            <a:r>
              <a:rPr lang="en-US" altLang="zh-CN" sz="2000">
                <a:latin typeface="微软雅黑" panose="020B0503020204020204" pitchFamily="34" charset="-122"/>
                <a:ea typeface="微软雅黑" panose="020B0503020204020204" pitchFamily="34" charset="-122"/>
              </a:rPr>
              <a:t>CPU </a:t>
            </a:r>
            <a:r>
              <a:rPr lang="zh-CN" altLang="en-US" sz="2000">
                <a:latin typeface="微软雅黑" panose="020B0503020204020204" pitchFamily="34" charset="-122"/>
                <a:ea typeface="微软雅黑" panose="020B0503020204020204" pitchFamily="34" charset="-122"/>
              </a:rPr>
              <a:t>提出中断报告。</a:t>
            </a:r>
            <a:r>
              <a:rPr lang="en-US" altLang="zh-CN" sz="2000">
                <a:latin typeface="微软雅黑" panose="020B0503020204020204" pitchFamily="34" charset="-122"/>
                <a:ea typeface="微软雅黑" panose="020B0503020204020204" pitchFamily="34" charset="-122"/>
              </a:rPr>
              <a:t/>
            </a:r>
            <a:br>
              <a:rPr lang="en-US" altLang="zh-CN" sz="2000">
                <a:latin typeface="微软雅黑" panose="020B0503020204020204" pitchFamily="34" charset="-122"/>
                <a:ea typeface="微软雅黑" panose="020B0503020204020204" pitchFamily="34" charset="-122"/>
              </a:rPr>
            </a:b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这里的中断与普通的</a:t>
            </a:r>
            <a:r>
              <a:rPr lang="en-US" altLang="zh-CN" sz="2000">
                <a:latin typeface="微软雅黑" panose="020B0503020204020204" pitchFamily="34" charset="-122"/>
                <a:ea typeface="微软雅黑" panose="020B0503020204020204" pitchFamily="34" charset="-122"/>
              </a:rPr>
              <a:t>I/O</a:t>
            </a:r>
            <a:r>
              <a:rPr lang="zh-CN" altLang="en-US" sz="2000">
                <a:latin typeface="微软雅黑" panose="020B0503020204020204" pitchFamily="34" charset="-122"/>
                <a:ea typeface="微软雅黑" panose="020B0503020204020204" pitchFamily="34" charset="-122"/>
              </a:rPr>
              <a:t>中断所采</a:t>
            </a:r>
            <a:endParaRPr lang="en-US" altLang="zh-CN" sz="2000">
              <a:latin typeface="微软雅黑" panose="020B0503020204020204" pitchFamily="34" charset="-122"/>
              <a:ea typeface="微软雅黑" panose="020B0503020204020204" pitchFamily="34" charset="-122"/>
            </a:endParaRPr>
          </a:p>
          <a:p>
            <a:pPr>
              <a:lnSpc>
                <a:spcPts val="4000"/>
              </a:lnSpc>
            </a:pPr>
            <a:r>
              <a:rPr lang="zh-CN" altLang="en-US" sz="2000">
                <a:latin typeface="微软雅黑" panose="020B0503020204020204" pitchFamily="34" charset="-122"/>
                <a:ea typeface="微软雅黑" panose="020B0503020204020204" pitchFamily="34" charset="-122"/>
              </a:rPr>
              <a:t>用的技术相同，但中断的目的不同，前面是为了一个数据的输入或输出，而这里是为了报告一组数据传送结束。</a:t>
            </a:r>
          </a:p>
        </p:txBody>
      </p:sp>
      <p:sp>
        <p:nvSpPr>
          <p:cNvPr id="5" name="圆角矩形 4"/>
          <p:cNvSpPr/>
          <p:nvPr/>
        </p:nvSpPr>
        <p:spPr>
          <a:xfrm>
            <a:off x="6278563" y="2209800"/>
            <a:ext cx="938212" cy="3429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896148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slide(fromBottom)">
                                      <p:cBhvr>
                                        <p:cTn id="7" dur="500"/>
                                        <p:tgtEl>
                                          <p:spTgt spid="215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9514" y="857250"/>
            <a:ext cx="4154487"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矩形 215041"/>
          <p:cNvSpPr>
            <a:spLocks noChangeArrowheads="1"/>
          </p:cNvSpPr>
          <p:nvPr/>
        </p:nvSpPr>
        <p:spPr bwMode="auto">
          <a:xfrm>
            <a:off x="179388" y="911226"/>
            <a:ext cx="414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latin typeface="微软雅黑" panose="020B0503020204020204" pitchFamily="34" charset="-122"/>
                <a:ea typeface="微软雅黑" panose="020B0503020204020204" pitchFamily="34" charset="-122"/>
              </a:rPr>
              <a:t>8.4.3 </a:t>
            </a:r>
            <a:r>
              <a:rPr lang="zh-CN" altLang="en-US" sz="2800">
                <a:solidFill>
                  <a:srgbClr val="C00000"/>
                </a:solidFill>
                <a:latin typeface="微软雅黑" panose="020B0503020204020204" pitchFamily="34" charset="-122"/>
                <a:ea typeface="微软雅黑" panose="020B0503020204020204" pitchFamily="34" charset="-122"/>
              </a:rPr>
              <a:t>基本的</a:t>
            </a:r>
            <a:r>
              <a:rPr lang="en-US" altLang="zh-CN" sz="2800">
                <a:solidFill>
                  <a:srgbClr val="C00000"/>
                </a:solidFill>
                <a:latin typeface="微软雅黑" panose="020B0503020204020204" pitchFamily="34" charset="-122"/>
                <a:ea typeface="微软雅黑" panose="020B0503020204020204" pitchFamily="34" charset="-122"/>
              </a:rPr>
              <a:t>DMA</a:t>
            </a:r>
            <a:r>
              <a:rPr lang="zh-CN" altLang="en-US" sz="2800">
                <a:solidFill>
                  <a:srgbClr val="C00000"/>
                </a:solidFill>
                <a:latin typeface="微软雅黑" panose="020B0503020204020204" pitchFamily="34" charset="-122"/>
                <a:ea typeface="微软雅黑" panose="020B0503020204020204" pitchFamily="34" charset="-122"/>
              </a:rPr>
              <a:t>控制器</a:t>
            </a:r>
          </a:p>
        </p:txBody>
      </p:sp>
      <p:sp>
        <p:nvSpPr>
          <p:cNvPr id="215044" name="文本框 215043"/>
          <p:cNvSpPr txBox="1">
            <a:spLocks noChangeArrowheads="1"/>
          </p:cNvSpPr>
          <p:nvPr/>
        </p:nvSpPr>
        <p:spPr bwMode="auto">
          <a:xfrm>
            <a:off x="323850" y="1487488"/>
            <a:ext cx="7704138"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102870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4000"/>
              </a:lnSpc>
            </a:pPr>
            <a:r>
              <a:rPr lang="en-US" altLang="zh-CN" sz="2400">
                <a:solidFill>
                  <a:srgbClr val="C00000"/>
                </a:solidFill>
                <a:latin typeface="微软雅黑" panose="020B0503020204020204" pitchFamily="34" charset="-122"/>
                <a:ea typeface="微软雅黑" panose="020B0503020204020204" pitchFamily="34" charset="-122"/>
              </a:rPr>
              <a:t>7</a:t>
            </a:r>
            <a:r>
              <a:rPr lang="zh-CN" altLang="en-US" sz="2400">
                <a:solidFill>
                  <a:srgbClr val="C00000"/>
                </a:solidFill>
                <a:latin typeface="微软雅黑" panose="020B0503020204020204" pitchFamily="34" charset="-122"/>
                <a:ea typeface="微软雅黑" panose="020B0503020204020204" pitchFamily="34" charset="-122"/>
              </a:rPr>
              <a:t>、</a:t>
            </a:r>
            <a:r>
              <a:rPr lang="en-US" altLang="zh-CN" sz="2400">
                <a:solidFill>
                  <a:srgbClr val="C00000"/>
                </a:solidFill>
                <a:latin typeface="微软雅黑" panose="020B0503020204020204" pitchFamily="34" charset="-122"/>
                <a:ea typeface="微软雅黑" panose="020B0503020204020204" pitchFamily="34" charset="-122"/>
              </a:rPr>
              <a:t>DMA</a:t>
            </a:r>
            <a:r>
              <a:rPr lang="zh-CN" altLang="en-US" sz="2400">
                <a:solidFill>
                  <a:srgbClr val="C00000"/>
                </a:solidFill>
                <a:latin typeface="微软雅黑" panose="020B0503020204020204" pitchFamily="34" charset="-122"/>
                <a:ea typeface="微软雅黑" panose="020B0503020204020204" pitchFamily="34" charset="-122"/>
              </a:rPr>
              <a:t>工作流程</a:t>
            </a:r>
            <a:r>
              <a:rPr lang="en-US" altLang="zh-CN" sz="2400">
                <a:solidFill>
                  <a:srgbClr val="C00000"/>
                </a:solidFill>
                <a:latin typeface="微软雅黑" panose="020B0503020204020204" pitchFamily="34" charset="-122"/>
                <a:ea typeface="微软雅黑" panose="020B0503020204020204" pitchFamily="34" charset="-122"/>
              </a:rPr>
              <a:t>__</a:t>
            </a:r>
            <a:r>
              <a:rPr lang="zh-CN" altLang="en-US" sz="2400">
                <a:solidFill>
                  <a:srgbClr val="C00000"/>
                </a:solidFill>
                <a:latin typeface="微软雅黑" panose="020B0503020204020204" pitchFamily="34" charset="-122"/>
                <a:ea typeface="微软雅黑" panose="020B0503020204020204" pitchFamily="34" charset="-122"/>
              </a:rPr>
              <a:t>传送前预处理</a:t>
            </a:r>
          </a:p>
          <a:p>
            <a:pPr>
              <a:lnSpc>
                <a:spcPts val="4000"/>
              </a:lnSpc>
            </a:pPr>
            <a:r>
              <a:rPr lang="zh-CN" altLang="en-US" sz="2000">
                <a:latin typeface="微软雅黑" panose="020B0503020204020204" pitchFamily="34" charset="-122"/>
                <a:ea typeface="微软雅黑" panose="020B0503020204020204" pitchFamily="34" charset="-122"/>
              </a:rPr>
              <a:t>由</a:t>
            </a: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执行几条输入输出指令：</a:t>
            </a:r>
            <a:endParaRPr lang="en-US" altLang="zh-CN" sz="2000">
              <a:latin typeface="微软雅黑" panose="020B0503020204020204" pitchFamily="34" charset="-122"/>
              <a:ea typeface="微软雅黑" panose="020B0503020204020204" pitchFamily="34" charset="-122"/>
            </a:endParaRPr>
          </a:p>
          <a:p>
            <a:pPr lvl="1">
              <a:lnSpc>
                <a:spcPts val="4000"/>
              </a:lnSpc>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测试设备状态，</a:t>
            </a:r>
            <a:endParaRPr lang="en-US" altLang="zh-CN" sz="2000">
              <a:latin typeface="微软雅黑" panose="020B0503020204020204" pitchFamily="34" charset="-122"/>
              <a:ea typeface="微软雅黑" panose="020B0503020204020204" pitchFamily="34" charset="-122"/>
            </a:endParaRPr>
          </a:p>
          <a:p>
            <a:pPr lvl="1">
              <a:lnSpc>
                <a:spcPts val="4000"/>
              </a:lnSpc>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向</a:t>
            </a:r>
            <a:r>
              <a:rPr lang="en-US" altLang="zh-CN" sz="2000">
                <a:latin typeface="微软雅黑" panose="020B0503020204020204" pitchFamily="34" charset="-122"/>
                <a:ea typeface="微软雅黑" panose="020B0503020204020204" pitchFamily="34" charset="-122"/>
              </a:rPr>
              <a:t>DMA</a:t>
            </a:r>
            <a:r>
              <a:rPr lang="zh-CN" altLang="en-US" sz="2000">
                <a:latin typeface="微软雅黑" panose="020B0503020204020204" pitchFamily="34" charset="-122"/>
                <a:ea typeface="微软雅黑" panose="020B0503020204020204" pitchFamily="34" charset="-122"/>
              </a:rPr>
              <a:t>控制器的</a:t>
            </a:r>
            <a:r>
              <a:rPr lang="zh-CN" altLang="en-US" sz="2000">
                <a:solidFill>
                  <a:srgbClr val="FF0000"/>
                </a:solidFill>
                <a:latin typeface="微软雅黑" panose="020B0503020204020204" pitchFamily="34" charset="-122"/>
                <a:ea typeface="微软雅黑" panose="020B0503020204020204" pitchFamily="34" charset="-122"/>
              </a:rPr>
              <a:t>设备地址寄存器</a:t>
            </a:r>
            <a:r>
              <a:rPr lang="zh-CN" altLang="en-US" sz="2000">
                <a:latin typeface="微软雅黑" panose="020B0503020204020204" pitchFamily="34" charset="-122"/>
                <a:ea typeface="微软雅黑" panose="020B0503020204020204" pitchFamily="34" charset="-122"/>
              </a:rPr>
              <a:t>中送入设备号并启动设备，</a:t>
            </a:r>
            <a:endParaRPr lang="en-US" altLang="zh-CN" sz="2000">
              <a:latin typeface="微软雅黑" panose="020B0503020204020204" pitchFamily="34" charset="-122"/>
              <a:ea typeface="微软雅黑" panose="020B0503020204020204" pitchFamily="34" charset="-122"/>
            </a:endParaRPr>
          </a:p>
          <a:p>
            <a:pPr lvl="1">
              <a:lnSpc>
                <a:spcPts val="4000"/>
              </a:lnSpc>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向内存地址计数器中送入起始地址，</a:t>
            </a:r>
            <a:endParaRPr lang="en-US" altLang="zh-CN" sz="2000">
              <a:latin typeface="微软雅黑" panose="020B0503020204020204" pitchFamily="34" charset="-122"/>
              <a:ea typeface="微软雅黑" panose="020B0503020204020204" pitchFamily="34" charset="-122"/>
            </a:endParaRPr>
          </a:p>
          <a:p>
            <a:pPr lvl="1">
              <a:lnSpc>
                <a:spcPts val="4000"/>
              </a:lnSpc>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向字计数器中送入交换的数据字个数。</a:t>
            </a:r>
            <a:endParaRPr lang="en-US" altLang="zh-CN" sz="2000">
              <a:latin typeface="微软雅黑" panose="020B0503020204020204" pitchFamily="34" charset="-122"/>
              <a:ea typeface="微软雅黑" panose="020B0503020204020204" pitchFamily="34" charset="-122"/>
            </a:endParaRPr>
          </a:p>
          <a:p>
            <a:pPr>
              <a:lnSpc>
                <a:spcPts val="4000"/>
              </a:lnSpc>
            </a:pPr>
            <a:r>
              <a:rPr lang="zh-CN" altLang="en-US" sz="2000">
                <a:latin typeface="微软雅黑" panose="020B0503020204020204" pitchFamily="34" charset="-122"/>
                <a:ea typeface="微软雅黑" panose="020B0503020204020204" pitchFamily="34" charset="-122"/>
              </a:rPr>
              <a:t>       初始化完成后，</a:t>
            </a: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继续执行原来的主程序，控制权交给</a:t>
            </a:r>
            <a:r>
              <a:rPr lang="en-US" altLang="zh-CN" sz="2000">
                <a:latin typeface="微软雅黑" panose="020B0503020204020204" pitchFamily="34" charset="-122"/>
                <a:ea typeface="微软雅黑" panose="020B0503020204020204" pitchFamily="34" charset="-122"/>
              </a:rPr>
              <a:t>DMA</a:t>
            </a:r>
            <a:r>
              <a:rPr lang="zh-CN" altLang="en-US" sz="2000">
                <a:latin typeface="微软雅黑" panose="020B0503020204020204" pitchFamily="34" charset="-122"/>
                <a:ea typeface="微软雅黑" panose="020B0503020204020204" pitchFamily="34" charset="-122"/>
              </a:rPr>
              <a:t>控制器。</a:t>
            </a:r>
          </a:p>
        </p:txBody>
      </p:sp>
    </p:spTree>
    <p:extLst>
      <p:ext uri="{BB962C8B-B14F-4D97-AF65-F5344CB8AC3E}">
        <p14:creationId xmlns:p14="http://schemas.microsoft.com/office/powerpoint/2010/main" val="862831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slide(fromBottom)">
                                      <p:cBhvr>
                                        <p:cTn id="7" dur="500"/>
                                        <p:tgtEl>
                                          <p:spTgt spid="215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9514" y="3557589"/>
            <a:ext cx="4154487"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矩形 215041"/>
          <p:cNvSpPr>
            <a:spLocks noChangeArrowheads="1"/>
          </p:cNvSpPr>
          <p:nvPr/>
        </p:nvSpPr>
        <p:spPr bwMode="auto">
          <a:xfrm>
            <a:off x="179388" y="911226"/>
            <a:ext cx="414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C00000"/>
                </a:solidFill>
                <a:latin typeface="微软雅黑" panose="020B0503020204020204" pitchFamily="34" charset="-122"/>
                <a:ea typeface="微软雅黑" panose="020B0503020204020204" pitchFamily="34" charset="-122"/>
              </a:rPr>
              <a:t>8.4.3 </a:t>
            </a:r>
            <a:r>
              <a:rPr lang="zh-CN" altLang="en-US" sz="2800">
                <a:solidFill>
                  <a:srgbClr val="C00000"/>
                </a:solidFill>
                <a:latin typeface="微软雅黑" panose="020B0503020204020204" pitchFamily="34" charset="-122"/>
                <a:ea typeface="微软雅黑" panose="020B0503020204020204" pitchFamily="34" charset="-122"/>
              </a:rPr>
              <a:t>基本的</a:t>
            </a:r>
            <a:r>
              <a:rPr lang="en-US" altLang="zh-CN" sz="2800">
                <a:solidFill>
                  <a:srgbClr val="C00000"/>
                </a:solidFill>
                <a:latin typeface="微软雅黑" panose="020B0503020204020204" pitchFamily="34" charset="-122"/>
                <a:ea typeface="微软雅黑" panose="020B0503020204020204" pitchFamily="34" charset="-122"/>
              </a:rPr>
              <a:t>DMA</a:t>
            </a:r>
            <a:r>
              <a:rPr lang="zh-CN" altLang="en-US" sz="2800">
                <a:solidFill>
                  <a:srgbClr val="C00000"/>
                </a:solidFill>
                <a:latin typeface="微软雅黑" panose="020B0503020204020204" pitchFamily="34" charset="-122"/>
                <a:ea typeface="微软雅黑" panose="020B0503020204020204" pitchFamily="34" charset="-122"/>
              </a:rPr>
              <a:t>控制器</a:t>
            </a:r>
          </a:p>
        </p:txBody>
      </p:sp>
      <p:sp>
        <p:nvSpPr>
          <p:cNvPr id="215044" name="文本框 215043"/>
          <p:cNvSpPr txBox="1">
            <a:spLocks noChangeArrowheads="1"/>
          </p:cNvSpPr>
          <p:nvPr/>
        </p:nvSpPr>
        <p:spPr bwMode="auto">
          <a:xfrm>
            <a:off x="323851" y="1487488"/>
            <a:ext cx="7199313"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4000"/>
              </a:lnSpc>
              <a:defRPr/>
            </a:pPr>
            <a:r>
              <a:rPr lang="en-US" altLang="zh-CN" sz="2400" dirty="0">
                <a:solidFill>
                  <a:srgbClr val="C00000"/>
                </a:solidFill>
                <a:latin typeface="微软雅黑" panose="020B0503020204020204" pitchFamily="34" charset="-122"/>
                <a:ea typeface="微软雅黑" panose="020B0503020204020204" pitchFamily="34" charset="-122"/>
              </a:rPr>
              <a:t>7</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DMA</a:t>
            </a:r>
            <a:r>
              <a:rPr lang="zh-CN" altLang="en-US" sz="2400" dirty="0">
                <a:solidFill>
                  <a:srgbClr val="C00000"/>
                </a:solidFill>
                <a:latin typeface="微软雅黑" panose="020B0503020204020204" pitchFamily="34" charset="-122"/>
                <a:ea typeface="微软雅黑" panose="020B0503020204020204" pitchFamily="34" charset="-122"/>
              </a:rPr>
              <a:t>工作流程</a:t>
            </a:r>
            <a:r>
              <a:rPr lang="en-US" altLang="zh-CN" sz="2400" dirty="0">
                <a:solidFill>
                  <a:srgbClr val="C00000"/>
                </a:solidFill>
                <a:latin typeface="微软雅黑" panose="020B0503020204020204" pitchFamily="34" charset="-122"/>
                <a:ea typeface="微软雅黑" panose="020B0503020204020204" pitchFamily="34" charset="-122"/>
              </a:rPr>
              <a:t>__</a:t>
            </a:r>
            <a:r>
              <a:rPr lang="zh-CN" altLang="en-US" sz="2400" dirty="0">
                <a:solidFill>
                  <a:srgbClr val="C00000"/>
                </a:solidFill>
                <a:latin typeface="微软雅黑" panose="020B0503020204020204" pitchFamily="34" charset="-122"/>
                <a:ea typeface="微软雅黑" panose="020B0503020204020204" pitchFamily="34" charset="-122"/>
              </a:rPr>
              <a:t>传送过程 </a:t>
            </a:r>
          </a:p>
          <a:p>
            <a:pPr marL="285750" indent="-285750">
              <a:lnSpc>
                <a:spcPts val="4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通知设备准备数据；</a:t>
            </a:r>
            <a:endParaRPr lang="en-US" altLang="zh-CN" sz="2000" dirty="0">
              <a:latin typeface="微软雅黑" panose="020B0503020204020204" pitchFamily="34" charset="-122"/>
              <a:ea typeface="微软雅黑" panose="020B0503020204020204" pitchFamily="34" charset="-122"/>
            </a:endParaRPr>
          </a:p>
          <a:p>
            <a:pPr marL="285750" indent="-285750">
              <a:lnSpc>
                <a:spcPts val="4000"/>
              </a:lnSpc>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当接口准备就绪，便向</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控制器发</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请求； </a:t>
            </a:r>
          </a:p>
          <a:p>
            <a:pPr marL="285750" indent="-285750">
              <a:lnSpc>
                <a:spcPts val="4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通过</a:t>
            </a:r>
            <a:r>
              <a:rPr lang="en-US" altLang="zh-CN" sz="2000" dirty="0">
                <a:latin typeface="微软雅黑" panose="020B0503020204020204" pitchFamily="34" charset="-122"/>
                <a:ea typeface="微软雅黑" panose="020B0503020204020204" pitchFamily="34" charset="-122"/>
              </a:rPr>
              <a:t>HOLD</a:t>
            </a:r>
            <a:r>
              <a:rPr lang="zh-CN" altLang="en-US" sz="2000" dirty="0">
                <a:latin typeface="微软雅黑" panose="020B0503020204020204" pitchFamily="34" charset="-122"/>
                <a:ea typeface="微软雅黑" panose="020B0503020204020204" pitchFamily="34" charset="-122"/>
              </a:rPr>
              <a:t>引脚接受</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发出的总线请求（就是所谓的</a:t>
            </a:r>
            <a:r>
              <a:rPr lang="en-US" altLang="zh-CN" sz="2000" dirty="0">
                <a:latin typeface="微软雅黑" panose="020B0503020204020204" pitchFamily="34" charset="-122"/>
                <a:ea typeface="微软雅黑" panose="020B0503020204020204" pitchFamily="34" charset="-122"/>
              </a:rPr>
              <a:t>HOLD</a:t>
            </a:r>
            <a:r>
              <a:rPr lang="zh-CN" altLang="en-US" sz="2000" dirty="0">
                <a:latin typeface="微软雅黑" panose="020B0503020204020204" pitchFamily="34" charset="-122"/>
                <a:ea typeface="微软雅黑" panose="020B0503020204020204" pitchFamily="34" charset="-122"/>
              </a:rPr>
              <a:t>信号） ；</a:t>
            </a:r>
          </a:p>
          <a:p>
            <a:pPr marL="285750" indent="-285750">
              <a:lnSpc>
                <a:spcPts val="4000"/>
              </a:lnSpc>
              <a:buFont typeface="Wingdings" panose="05000000000000000000" pitchFamily="2" charset="2"/>
              <a:buChar char="Ø"/>
              <a:defRPr/>
            </a:pP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如果完成了当前总线的操作，如果</a:t>
            </a:r>
            <a:r>
              <a:rPr lang="en-US" altLang="zh-CN" sz="2000" dirty="0">
                <a:latin typeface="微软雅黑" panose="020B0503020204020204" pitchFamily="34" charset="-122"/>
                <a:ea typeface="微软雅黑" panose="020B0503020204020204" pitchFamily="34" charset="-122"/>
              </a:rPr>
              <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允许</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对总线的请求，会通过 </a:t>
            </a:r>
            <a:r>
              <a:rPr lang="en-US" altLang="zh-CN" sz="2000" dirty="0">
                <a:latin typeface="微软雅黑" panose="020B0503020204020204" pitchFamily="34" charset="-122"/>
                <a:ea typeface="微软雅黑" panose="020B0503020204020204" pitchFamily="34" charset="-122"/>
              </a:rPr>
              <a:t>HLDA</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引脚向</a:t>
            </a:r>
            <a:r>
              <a:rPr lang="en-US" altLang="zh-CN" sz="2000" dirty="0">
                <a:latin typeface="微软雅黑" panose="020B0503020204020204" pitchFamily="34" charset="-122"/>
                <a:ea typeface="微软雅黑" panose="020B0503020204020204" pitchFamily="34" charset="-122"/>
              </a:rPr>
              <a:t>DMA</a:t>
            </a:r>
            <a:r>
              <a:rPr lang="zh-CN" altLang="en-US" sz="2000" dirty="0">
                <a:latin typeface="微软雅黑" panose="020B0503020204020204" pitchFamily="34" charset="-122"/>
                <a:ea typeface="微软雅黑" panose="020B0503020204020204" pitchFamily="34" charset="-122"/>
              </a:rPr>
              <a:t>控制器发送</a:t>
            </a:r>
            <a:r>
              <a:rPr lang="en-US" altLang="zh-CN" sz="2000" dirty="0">
                <a:latin typeface="微软雅黑" panose="020B0503020204020204" pitchFamily="34" charset="-122"/>
                <a:ea typeface="微软雅黑" panose="020B0503020204020204" pitchFamily="34" charset="-122"/>
              </a:rPr>
              <a:t>HLDA</a:t>
            </a:r>
            <a:r>
              <a:rPr lang="zh-CN" altLang="en-US" sz="2000" dirty="0">
                <a:latin typeface="微软雅黑" panose="020B0503020204020204" pitchFamily="34" charset="-122"/>
                <a:ea typeface="微软雅黑" panose="020B0503020204020204" pitchFamily="34" charset="-122"/>
              </a:rPr>
              <a:t>信号；</a:t>
            </a:r>
          </a:p>
        </p:txBody>
      </p:sp>
    </p:spTree>
    <p:extLst>
      <p:ext uri="{BB962C8B-B14F-4D97-AF65-F5344CB8AC3E}">
        <p14:creationId xmlns:p14="http://schemas.microsoft.com/office/powerpoint/2010/main" val="3367246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5044"/>
                                        </p:tgtEl>
                                        <p:attrNameLst>
                                          <p:attrName>style.visibility</p:attrName>
                                        </p:attrNameLst>
                                      </p:cBhvr>
                                      <p:to>
                                        <p:strVal val="visible"/>
                                      </p:to>
                                    </p:set>
                                    <p:animEffect transition="in" filter="slide(fromBottom)">
                                      <p:cBhvr>
                                        <p:cTn id="7" dur="500"/>
                                        <p:tgtEl>
                                          <p:spTgt spid="215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32abda87-cb8a-46ae-9695-aefa0081f7b5}"/>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2"/>
            </a:gs>
            <a:gs pos="100000">
              <a:schemeClr val="accent2">
                <a:gamma/>
                <a:shade val="46275"/>
                <a:invGamma/>
              </a:scheme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spcBef>
            <a:spcPct val="0"/>
          </a:spcBef>
          <a:spcAft>
            <a:spcPct val="0"/>
          </a:spcAft>
          <a:buClrTx/>
          <a:buSzTx/>
          <a:buFontTx/>
          <a:buNone/>
          <a:defRPr kumimoji="0" lang="zh-CN" altLang="en-US" sz="3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1">
          <a:gsLst>
            <a:gs pos="0">
              <a:schemeClr val="accent2"/>
            </a:gs>
            <a:gs pos="100000">
              <a:schemeClr val="accent2">
                <a:gamma/>
                <a:shade val="46275"/>
                <a:invGamma/>
              </a:schemeClr>
            </a:gs>
          </a:gsLst>
          <a:lin ang="5400000" scaled="1"/>
        </a:gradFill>
        <a:ln w="25400"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spcBef>
            <a:spcPct val="0"/>
          </a:spcBef>
          <a:spcAft>
            <a:spcPct val="0"/>
          </a:spcAft>
          <a:buClrTx/>
          <a:buSzTx/>
          <a:buFontTx/>
          <a:buNone/>
          <a:defRPr kumimoji="0" lang="zh-CN" altLang="en-US" sz="3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815</TotalTime>
  <Words>9834</Words>
  <Application>Microsoft Office PowerPoint</Application>
  <PresentationFormat>全屏显示(4:3)</PresentationFormat>
  <Paragraphs>1036</Paragraphs>
  <Slides>124</Slides>
  <Notes>1</Notes>
  <HiddenSlides>20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124</vt:i4>
      </vt:variant>
    </vt:vector>
  </HeadingPairs>
  <TitlesOfParts>
    <vt:vector size="136" baseType="lpstr">
      <vt:lpstr>等线</vt:lpstr>
      <vt:lpstr>仿宋_GB2312</vt:lpstr>
      <vt:lpstr>黑体</vt:lpstr>
      <vt:lpstr>华文行楷</vt:lpstr>
      <vt:lpstr>宋体</vt:lpstr>
      <vt:lpstr>微软雅黑</vt:lpstr>
      <vt:lpstr>Arial</vt:lpstr>
      <vt:lpstr>Courier New</vt:lpstr>
      <vt:lpstr>Times New Roman</vt:lpstr>
      <vt:lpstr>Wingdings</vt:lpstr>
      <vt:lpstr>默认设计模板</vt:lpstr>
      <vt:lpstr>MSPhotoEd.3</vt:lpstr>
      <vt:lpstr>第八章 输入/输出系统</vt:lpstr>
      <vt:lpstr>内容提要</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内容提要</vt:lpstr>
      <vt:lpstr>CPU与I/O设备间的信息交换方式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CPU与I/O设备间的信息交换方式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CPU与I/O设备间的信息交换方式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CPU与I/O设备间的信息交换方式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CPU与I/O设备间的信息交换方式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第八章习题</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输入/输出系统</dc:title>
  <dc:creator>Think</dc:creator>
  <cp:lastModifiedBy>Think</cp:lastModifiedBy>
  <cp:revision>110</cp:revision>
  <dcterms:created xsi:type="dcterms:W3CDTF">2022-04-26T02:09:43Z</dcterms:created>
  <dcterms:modified xsi:type="dcterms:W3CDTF">2022-06-15T07:19:54Z</dcterms:modified>
</cp:coreProperties>
</file>